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84" r:id="rId3"/>
    <p:sldId id="316" r:id="rId4"/>
    <p:sldId id="289" r:id="rId5"/>
    <p:sldId id="290" r:id="rId6"/>
    <p:sldId id="287" r:id="rId7"/>
    <p:sldId id="291" r:id="rId8"/>
    <p:sldId id="293" r:id="rId9"/>
    <p:sldId id="294" r:id="rId10"/>
    <p:sldId id="328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295" r:id="rId19"/>
    <p:sldId id="265" r:id="rId20"/>
    <p:sldId id="270" r:id="rId21"/>
    <p:sldId id="297" r:id="rId22"/>
    <p:sldId id="296" r:id="rId23"/>
    <p:sldId id="329" r:id="rId24"/>
    <p:sldId id="330" r:id="rId25"/>
    <p:sldId id="331" r:id="rId26"/>
    <p:sldId id="332" r:id="rId27"/>
    <p:sldId id="342" r:id="rId28"/>
    <p:sldId id="281" r:id="rId29"/>
    <p:sldId id="313" r:id="rId30"/>
    <p:sldId id="314" r:id="rId31"/>
    <p:sldId id="320" r:id="rId32"/>
    <p:sldId id="319" r:id="rId33"/>
    <p:sldId id="341" r:id="rId34"/>
    <p:sldId id="343" r:id="rId35"/>
    <p:sldId id="279" r:id="rId36"/>
    <p:sldId id="263" r:id="rId37"/>
    <p:sldId id="276" r:id="rId38"/>
    <p:sldId id="333" r:id="rId39"/>
    <p:sldId id="334" r:id="rId40"/>
    <p:sldId id="335" r:id="rId41"/>
    <p:sldId id="338" r:id="rId42"/>
    <p:sldId id="339" r:id="rId43"/>
    <p:sldId id="336" r:id="rId44"/>
    <p:sldId id="337" r:id="rId45"/>
    <p:sldId id="261" r:id="rId46"/>
    <p:sldId id="280" r:id="rId47"/>
    <p:sldId id="315" r:id="rId48"/>
    <p:sldId id="272" r:id="rId49"/>
    <p:sldId id="27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57"/>
    <p:restoredTop sz="93946"/>
  </p:normalViewPr>
  <p:slideViewPr>
    <p:cSldViewPr snapToGrid="0" snapToObjects="1">
      <p:cViewPr varScale="1">
        <p:scale>
          <a:sx n="93" d="100"/>
          <a:sy n="93" d="100"/>
        </p:scale>
        <p:origin x="21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2D536-2D60-9543-B165-7A8514112382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1684E-F1F4-FB4B-BCF5-81ABC4E65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7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0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02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36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32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26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1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41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32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8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5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8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7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07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1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3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11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F31AB-0330-8946-A6C3-60DB8CF97975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7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emf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emf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emf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emf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emf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emf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emf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ED825E-DB7D-584B-81BD-CD8B6D6252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64" b="20190"/>
          <a:stretch/>
        </p:blipFill>
        <p:spPr>
          <a:xfrm>
            <a:off x="0" y="0"/>
            <a:ext cx="4363426" cy="405252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972397" y="2026261"/>
            <a:ext cx="9144000" cy="2387600"/>
          </a:xfrm>
        </p:spPr>
        <p:txBody>
          <a:bodyPr/>
          <a:lstStyle/>
          <a:p>
            <a:r>
              <a:rPr lang="en-US" dirty="0"/>
              <a:t>Linear regression</a:t>
            </a:r>
            <a:br>
              <a:rPr lang="en-US" dirty="0"/>
            </a:br>
            <a:r>
              <a:rPr lang="en-US" dirty="0"/>
              <a:t>and linear models</a:t>
            </a:r>
          </a:p>
        </p:txBody>
      </p:sp>
    </p:spTree>
    <p:extLst>
      <p:ext uri="{BB962C8B-B14F-4D97-AF65-F5344CB8AC3E}">
        <p14:creationId xmlns:p14="http://schemas.microsoft.com/office/powerpoint/2010/main" val="9776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F7EA76-E9AD-3641-9E37-3135A6505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3EC20B-C144-1048-B4D8-2D96B8109500}"/>
              </a:ext>
            </a:extLst>
          </p:cNvPr>
          <p:cNvSpPr txBox="1"/>
          <p:nvPr/>
        </p:nvSpPr>
        <p:spPr>
          <a:xfrm>
            <a:off x="489099" y="3136606"/>
            <a:ext cx="3073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Randomly select a training set </a:t>
            </a:r>
          </a:p>
        </p:txBody>
      </p:sp>
    </p:spTree>
    <p:extLst>
      <p:ext uri="{BB962C8B-B14F-4D97-AF65-F5344CB8AC3E}">
        <p14:creationId xmlns:p14="http://schemas.microsoft.com/office/powerpoint/2010/main" val="2930287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151FFC-376F-214E-B4B4-BD10E95F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EB96A4-8AA2-7D4E-A57B-5569DC5B5079}"/>
              </a:ext>
            </a:extLst>
          </p:cNvPr>
          <p:cNvSpPr txBox="1"/>
          <p:nvPr/>
        </p:nvSpPr>
        <p:spPr>
          <a:xfrm>
            <a:off x="631984" y="2967335"/>
            <a:ext cx="30409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different values of (m, c) and evaluate the sum squared error (SSE):</a:t>
            </a:r>
          </a:p>
          <a:p>
            <a:endParaRPr lang="en-US" dirty="0"/>
          </a:p>
          <a:p>
            <a:r>
              <a:rPr lang="en-US" dirty="0"/>
              <a:t>∑ ( (</a:t>
            </a:r>
            <a:r>
              <a:rPr lang="en-US" dirty="0" err="1"/>
              <a:t>y</a:t>
            </a:r>
            <a:r>
              <a:rPr lang="en-US" baseline="-25000" dirty="0" err="1"/>
              <a:t>pred</a:t>
            </a:r>
            <a:r>
              <a:rPr lang="en-US" dirty="0"/>
              <a:t> – </a:t>
            </a:r>
            <a:r>
              <a:rPr lang="en-US" dirty="0" err="1"/>
              <a:t>y</a:t>
            </a:r>
            <a:r>
              <a:rPr lang="en-US" baseline="-25000" dirty="0" err="1"/>
              <a:t>observed</a:t>
            </a:r>
            <a:r>
              <a:rPr lang="en-US" dirty="0"/>
              <a:t>)</a:t>
            </a:r>
            <a:r>
              <a:rPr lang="en-US" baseline="30000" dirty="0"/>
              <a:t>2 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i="1" dirty="0"/>
              <a:t>(here we fix </a:t>
            </a:r>
            <a:r>
              <a:rPr lang="en-US" dirty="0"/>
              <a:t>c</a:t>
            </a:r>
            <a:r>
              <a:rPr lang="en-US" i="1" dirty="0"/>
              <a:t> to the true value and just look at varying 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607C5-E04E-6B42-B845-38EF8FA77275}"/>
              </a:ext>
            </a:extLst>
          </p:cNvPr>
          <p:cNvSpPr/>
          <p:nvPr/>
        </p:nvSpPr>
        <p:spPr>
          <a:xfrm>
            <a:off x="7081284" y="4908329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BFD263-CA5A-C84D-BB90-FECDFF4FD3F1}"/>
              </a:ext>
            </a:extLst>
          </p:cNvPr>
          <p:cNvSpPr/>
          <p:nvPr/>
        </p:nvSpPr>
        <p:spPr>
          <a:xfrm>
            <a:off x="5911493" y="1456292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SSE</a:t>
            </a:r>
          </a:p>
        </p:txBody>
      </p:sp>
    </p:spTree>
    <p:extLst>
      <p:ext uri="{BB962C8B-B14F-4D97-AF65-F5344CB8AC3E}">
        <p14:creationId xmlns:p14="http://schemas.microsoft.com/office/powerpoint/2010/main" val="1690224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FD80E-10BA-CA4F-BA13-18400BE8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02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0E7D7-AABF-7D47-964E-44B8C6561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47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1F609C-EAAC-3B41-9CE6-885AF2E2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05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85A101-1ADD-CB46-ABB8-CB427B33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30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6748C-9E27-964C-BD79-5B676F132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28D2FA-E950-3544-A7CD-70DC63904264}"/>
              </a:ext>
            </a:extLst>
          </p:cNvPr>
          <p:cNvSpPr/>
          <p:nvPr/>
        </p:nvSpPr>
        <p:spPr>
          <a:xfrm>
            <a:off x="845138" y="3105834"/>
            <a:ext cx="3061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model is slightly worse than the previous one</a:t>
            </a:r>
          </a:p>
        </p:txBody>
      </p:sp>
    </p:spTree>
    <p:extLst>
      <p:ext uri="{BB962C8B-B14F-4D97-AF65-F5344CB8AC3E}">
        <p14:creationId xmlns:p14="http://schemas.microsoft.com/office/powerpoint/2010/main" val="415805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77E3A-3A1D-4B4C-A2F7-2652D1D00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98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7097752" y="1393399"/>
            <a:ext cx="3685078" cy="3482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72" y="4983254"/>
            <a:ext cx="1915855" cy="124479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BB3F410-2A98-354D-9367-49540C7DC079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linear regression?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1EB01-C672-3D42-B231-167A7BC5859A}"/>
              </a:ext>
            </a:extLst>
          </p:cNvPr>
          <p:cNvSpPr txBox="1"/>
          <p:nvPr/>
        </p:nvSpPr>
        <p:spPr>
          <a:xfrm>
            <a:off x="-33041" y="1393399"/>
            <a:ext cx="672526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Learn parameters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) that minimize an error (here we used SSE)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 this example we iterated over values of </a:t>
            </a:r>
            <a:r>
              <a:rPr lang="en-US" sz="2400" dirty="0">
                <a:solidFill>
                  <a:srgbClr val="FF0000"/>
                </a:solidFill>
              </a:rPr>
              <a:t>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Is actually analytically tractable (can solve it to find the value in terms of an equation)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Can predict the values of </a:t>
            </a:r>
            <a:r>
              <a:rPr lang="en-US" sz="2400" b="1" dirty="0"/>
              <a:t>y</a:t>
            </a:r>
            <a:r>
              <a:rPr lang="en-US" sz="2400" dirty="0"/>
              <a:t>* at new location </a:t>
            </a:r>
            <a:r>
              <a:rPr lang="en-US" sz="2400" b="1" dirty="0"/>
              <a:t>x</a:t>
            </a:r>
            <a:r>
              <a:rPr lang="en-US" sz="2400" dirty="0"/>
              <a:t>* (forecasting/decision making)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 this case the best model (minimizing SSE) doesn’t do so well for larger dinosaurs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348A08-5C9E-8748-859C-6F3334893981}"/>
              </a:ext>
            </a:extLst>
          </p:cNvPr>
          <p:cNvCxnSpPr>
            <a:cxnSpLocks/>
          </p:cNvCxnSpPr>
          <p:nvPr/>
        </p:nvCxnSpPr>
        <p:spPr>
          <a:xfrm flipV="1">
            <a:off x="8026400" y="3210560"/>
            <a:ext cx="2448560" cy="67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riangle 4">
            <a:extLst>
              <a:ext uri="{FF2B5EF4-FFF2-40B4-BE49-F238E27FC236}">
                <a16:creationId xmlns:a16="http://schemas.microsoft.com/office/drawing/2014/main" id="{7580392C-C9DE-A64F-B302-612285FA804C}"/>
              </a:ext>
            </a:extLst>
          </p:cNvPr>
          <p:cNvSpPr/>
          <p:nvPr/>
        </p:nvSpPr>
        <p:spPr>
          <a:xfrm>
            <a:off x="9174480" y="4008312"/>
            <a:ext cx="152400" cy="12192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95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5178511" y="5392537"/>
            <a:ext cx="6039293" cy="1105786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295"/>
            <a:ext cx="12192000" cy="32824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5369" y="5678761"/>
            <a:ext cx="1729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 = m x + c</a:t>
            </a:r>
          </a:p>
        </p:txBody>
      </p:sp>
      <p:sp>
        <p:nvSpPr>
          <p:cNvPr id="7" name="Rectangle 6"/>
          <p:cNvSpPr/>
          <p:nvPr/>
        </p:nvSpPr>
        <p:spPr>
          <a:xfrm>
            <a:off x="5371843" y="5719605"/>
            <a:ext cx="8329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lrfit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train(y~., x, method = "lm")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Beyond linear regression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40912" y="1670515"/>
            <a:ext cx="9151088" cy="34502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49146" y="5428203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09DC32-1D00-C24C-A19A-F51C92972C6D}"/>
              </a:ext>
            </a:extLst>
          </p:cNvPr>
          <p:cNvSpPr txBox="1"/>
          <p:nvPr/>
        </p:nvSpPr>
        <p:spPr>
          <a:xfrm>
            <a:off x="167248" y="3964621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548602-B502-4F49-B378-CCCA44965878}"/>
              </a:ext>
            </a:extLst>
          </p:cNvPr>
          <p:cNvSpPr txBox="1"/>
          <p:nvPr/>
        </p:nvSpPr>
        <p:spPr>
          <a:xfrm>
            <a:off x="1839930" y="29233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03AD71-434E-0B41-BBF8-840776F2346D}"/>
              </a:ext>
            </a:extLst>
          </p:cNvPr>
          <p:cNvCxnSpPr/>
          <p:nvPr/>
        </p:nvCxnSpPr>
        <p:spPr>
          <a:xfrm>
            <a:off x="985369" y="3552026"/>
            <a:ext cx="1538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246382-B20F-5847-AE7C-0463421A2F1D}"/>
              </a:ext>
            </a:extLst>
          </p:cNvPr>
          <p:cNvCxnSpPr>
            <a:cxnSpLocks/>
          </p:cNvCxnSpPr>
          <p:nvPr/>
        </p:nvCxnSpPr>
        <p:spPr>
          <a:xfrm flipV="1">
            <a:off x="2523494" y="2453268"/>
            <a:ext cx="0" cy="1098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316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38200" y="-28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What is linear regression?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5051" y="3343133"/>
            <a:ext cx="11461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Find a linear relationship between an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observation variable </a:t>
            </a:r>
            <a:r>
              <a:rPr lang="en-US" sz="2400" dirty="0"/>
              <a:t>and an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explanatory variable</a:t>
            </a:r>
          </a:p>
        </p:txBody>
      </p:sp>
    </p:spTree>
    <p:extLst>
      <p:ext uri="{BB962C8B-B14F-4D97-AF65-F5344CB8AC3E}">
        <p14:creationId xmlns:p14="http://schemas.microsoft.com/office/powerpoint/2010/main" val="4155158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895985" y="5369263"/>
            <a:ext cx="6039293" cy="1105786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295"/>
            <a:ext cx="12192000" cy="32824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40459" y="5340578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baseline="30000" dirty="0"/>
              <a:t>2</a:t>
            </a:r>
            <a:r>
              <a:rPr lang="en-US" dirty="0"/>
              <a:t> + m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+ 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0459" y="619993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 ∑ m</a:t>
            </a:r>
            <a:r>
              <a:rPr lang="en-US" baseline="-25000" dirty="0"/>
              <a:t>i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baseline="30000" dirty="0"/>
              <a:t>i</a:t>
            </a:r>
            <a:r>
              <a:rPr lang="en-US" dirty="0"/>
              <a:t> + c</a:t>
            </a:r>
          </a:p>
        </p:txBody>
      </p:sp>
      <p:sp>
        <p:nvSpPr>
          <p:cNvPr id="3" name="Rectangle 2"/>
          <p:cNvSpPr/>
          <p:nvPr/>
        </p:nvSpPr>
        <p:spPr>
          <a:xfrm>
            <a:off x="6222820" y="5798200"/>
            <a:ext cx="5385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lrfit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train(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y~poly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x,degree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=3), data, method = "lm")</a:t>
            </a:r>
          </a:p>
        </p:txBody>
      </p:sp>
      <p:sp>
        <p:nvSpPr>
          <p:cNvPr id="8" name="Rectangle 7"/>
          <p:cNvSpPr/>
          <p:nvPr/>
        </p:nvSpPr>
        <p:spPr>
          <a:xfrm>
            <a:off x="-404037" y="1722474"/>
            <a:ext cx="3317358" cy="34502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Polynomial regression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0434" y="5428868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0459" y="5770257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m</a:t>
            </a:r>
            <a:r>
              <a:rPr lang="en-US" baseline="-25000" dirty="0"/>
              <a:t>3 </a:t>
            </a:r>
            <a:r>
              <a:rPr lang="en-US" b="1" dirty="0"/>
              <a:t>x</a:t>
            </a:r>
            <a:r>
              <a:rPr lang="en-US" baseline="30000" dirty="0"/>
              <a:t>3</a:t>
            </a:r>
            <a:r>
              <a:rPr lang="en-US" dirty="0"/>
              <a:t> m</a:t>
            </a:r>
            <a:r>
              <a:rPr lang="en-US" baseline="-25000" dirty="0"/>
              <a:t>2 </a:t>
            </a:r>
            <a:r>
              <a:rPr lang="en-US" b="1" dirty="0"/>
              <a:t>x</a:t>
            </a:r>
            <a:r>
              <a:rPr lang="en-US" baseline="30000" dirty="0"/>
              <a:t>2</a:t>
            </a:r>
            <a:r>
              <a:rPr lang="en-US" dirty="0"/>
              <a:t> + 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+ c</a:t>
            </a:r>
          </a:p>
        </p:txBody>
      </p:sp>
    </p:spTree>
    <p:extLst>
      <p:ext uri="{BB962C8B-B14F-4D97-AF65-F5344CB8AC3E}">
        <p14:creationId xmlns:p14="http://schemas.microsoft.com/office/powerpoint/2010/main" val="963095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295"/>
            <a:ext cx="12192000" cy="32824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40459" y="5340578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m</a:t>
            </a:r>
            <a:r>
              <a:rPr lang="en-US" baseline="-25000" dirty="0"/>
              <a:t>1</a:t>
            </a:r>
            <a:r>
              <a:rPr lang="en-US" dirty="0"/>
              <a:t> x</a:t>
            </a:r>
            <a:r>
              <a:rPr lang="en-US" baseline="30000" dirty="0"/>
              <a:t>2</a:t>
            </a:r>
            <a:r>
              <a:rPr lang="en-US" dirty="0"/>
              <a:t> + m</a:t>
            </a:r>
            <a:r>
              <a:rPr lang="en-US" baseline="-25000" dirty="0"/>
              <a:t>2</a:t>
            </a:r>
            <a:r>
              <a:rPr lang="en-US" dirty="0"/>
              <a:t> x + 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0459" y="619993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 ∑ m</a:t>
            </a:r>
            <a:r>
              <a:rPr lang="en-US" baseline="-25000" dirty="0"/>
              <a:t>i</a:t>
            </a:r>
            <a:r>
              <a:rPr lang="en-US" dirty="0"/>
              <a:t> x</a:t>
            </a:r>
            <a:r>
              <a:rPr lang="en-US" baseline="30000" dirty="0"/>
              <a:t>i</a:t>
            </a:r>
            <a:r>
              <a:rPr lang="en-US" dirty="0"/>
              <a:t> + c</a:t>
            </a:r>
          </a:p>
        </p:txBody>
      </p:sp>
      <p:sp>
        <p:nvSpPr>
          <p:cNvPr id="8" name="Rectangle 7"/>
          <p:cNvSpPr/>
          <p:nvPr/>
        </p:nvSpPr>
        <p:spPr>
          <a:xfrm>
            <a:off x="-404037" y="1722474"/>
            <a:ext cx="3317358" cy="34502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Polynomial regression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0459" y="5770257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m</a:t>
            </a:r>
            <a:r>
              <a:rPr lang="en-US" baseline="-25000" dirty="0"/>
              <a:t>3 </a:t>
            </a:r>
            <a:r>
              <a:rPr lang="en-US" dirty="0"/>
              <a:t>x</a:t>
            </a:r>
            <a:r>
              <a:rPr lang="en-US" baseline="30000" dirty="0"/>
              <a:t>3</a:t>
            </a:r>
            <a:r>
              <a:rPr lang="en-US" dirty="0"/>
              <a:t> m</a:t>
            </a:r>
            <a:r>
              <a:rPr lang="en-US" baseline="-25000" dirty="0"/>
              <a:t>2 </a:t>
            </a:r>
            <a:r>
              <a:rPr lang="en-US" dirty="0"/>
              <a:t>x</a:t>
            </a:r>
            <a:r>
              <a:rPr lang="en-US" baseline="30000" dirty="0"/>
              <a:t>2</a:t>
            </a:r>
            <a:r>
              <a:rPr lang="en-US" dirty="0"/>
              <a:t> + m</a:t>
            </a:r>
            <a:r>
              <a:rPr lang="en-US" baseline="-25000" dirty="0"/>
              <a:t>1</a:t>
            </a:r>
            <a:r>
              <a:rPr lang="en-US" dirty="0"/>
              <a:t> x +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0419F6-DEE3-284B-B9C0-217F5A7F0389}"/>
              </a:ext>
            </a:extLst>
          </p:cNvPr>
          <p:cNvSpPr txBox="1"/>
          <p:nvPr/>
        </p:nvSpPr>
        <p:spPr>
          <a:xfrm>
            <a:off x="5120640" y="5501681"/>
            <a:ext cx="67094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observation data is nonlinear … but we are using a linear model</a:t>
            </a:r>
          </a:p>
          <a:p>
            <a:r>
              <a:rPr lang="en-US" dirty="0"/>
              <a:t>Observations= (</a:t>
            </a:r>
            <a:r>
              <a:rPr lang="en-US" b="1" dirty="0"/>
              <a:t>x,x</a:t>
            </a:r>
            <a:r>
              <a:rPr lang="en-US" baseline="30000" dirty="0"/>
              <a:t>2</a:t>
            </a:r>
            <a:r>
              <a:rPr lang="en-US" b="1" dirty="0"/>
              <a:t>,x</a:t>
            </a:r>
            <a:r>
              <a:rPr lang="en-US" baseline="30000" dirty="0"/>
              <a:t>3</a:t>
            </a:r>
            <a:r>
              <a:rPr lang="en-US" b="1" dirty="0"/>
              <a:t>,…,x</a:t>
            </a:r>
            <a:r>
              <a:rPr lang="en-US" baseline="30000" dirty="0"/>
              <a:t>i</a:t>
            </a:r>
            <a:r>
              <a:rPr lang="en-US" dirty="0"/>
              <a:t>) are fixed input variables</a:t>
            </a:r>
          </a:p>
          <a:p>
            <a:r>
              <a:rPr lang="en-US" dirty="0"/>
              <a:t>Our model for </a:t>
            </a:r>
            <a:r>
              <a:rPr lang="en-US" b="1" dirty="0"/>
              <a:t>y</a:t>
            </a:r>
            <a:r>
              <a:rPr lang="en-US" dirty="0"/>
              <a:t> is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linear combination </a:t>
            </a:r>
            <a:r>
              <a:rPr lang="en-US" dirty="0"/>
              <a:t>of input variables</a:t>
            </a:r>
          </a:p>
          <a:p>
            <a:r>
              <a:rPr lang="en-US" dirty="0"/>
              <a:t>Parameters = (m</a:t>
            </a:r>
            <a:r>
              <a:rPr lang="en-US" baseline="-25000" dirty="0"/>
              <a:t>1 </a:t>
            </a:r>
            <a:r>
              <a:rPr lang="en-US" dirty="0"/>
              <a:t>,</a:t>
            </a:r>
            <a:r>
              <a:rPr lang="en-US" baseline="-25000" dirty="0"/>
              <a:t> </a:t>
            </a:r>
            <a:r>
              <a:rPr lang="en-US" dirty="0"/>
              <a:t>m</a:t>
            </a:r>
            <a:r>
              <a:rPr lang="en-US" baseline="-25000" dirty="0"/>
              <a:t>2 </a:t>
            </a:r>
            <a:r>
              <a:rPr lang="en-US" dirty="0"/>
              <a:t>, … , m</a:t>
            </a:r>
            <a:r>
              <a:rPr lang="en-US" baseline="-25000" dirty="0"/>
              <a:t>n </a:t>
            </a:r>
            <a:r>
              <a:rPr lang="en-US" dirty="0"/>
              <a:t>, c) are </a:t>
            </a:r>
            <a:r>
              <a:rPr lang="en-US" dirty="0" err="1"/>
              <a:t>optimised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428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895985" y="5369263"/>
            <a:ext cx="6039293" cy="1105786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65450" y="5666608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+ m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b="1" dirty="0"/>
              <a:t>y</a:t>
            </a:r>
            <a:r>
              <a:rPr lang="en-US" dirty="0"/>
              <a:t> + c</a:t>
            </a:r>
          </a:p>
        </p:txBody>
      </p:sp>
      <p:sp>
        <p:nvSpPr>
          <p:cNvPr id="3" name="Rectangle 2"/>
          <p:cNvSpPr/>
          <p:nvPr/>
        </p:nvSpPr>
        <p:spPr>
          <a:xfrm>
            <a:off x="6222820" y="5798200"/>
            <a:ext cx="5385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lrfit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train(z ~ x + y, data, method = "lm")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0434" y="5428868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0D2815-030A-7245-A588-62843352D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7105406" y="1634184"/>
            <a:ext cx="2910514" cy="275040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60CA45-818E-E64D-8BC2-C904AE1EEFF3}"/>
              </a:ext>
            </a:extLst>
          </p:cNvPr>
          <p:cNvCxnSpPr/>
          <p:nvPr/>
        </p:nvCxnSpPr>
        <p:spPr>
          <a:xfrm flipH="1">
            <a:off x="7416800" y="3657600"/>
            <a:ext cx="345440" cy="680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F460B7-D1AC-3744-B0F7-383EB1A10905}"/>
              </a:ext>
            </a:extLst>
          </p:cNvPr>
          <p:cNvSpPr txBox="1"/>
          <p:nvPr/>
        </p:nvSpPr>
        <p:spPr>
          <a:xfrm>
            <a:off x="6120064" y="3892848"/>
            <a:ext cx="1424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Dinosaur length (m)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C394A0-023B-8640-ACC7-8F4C2B1DA085}"/>
              </a:ext>
            </a:extLst>
          </p:cNvPr>
          <p:cNvSpPr/>
          <p:nvPr/>
        </p:nvSpPr>
        <p:spPr>
          <a:xfrm>
            <a:off x="256722" y="6176095"/>
            <a:ext cx="5567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Our model for </a:t>
            </a:r>
            <a:r>
              <a:rPr lang="en-US" b="1" dirty="0"/>
              <a:t>z</a:t>
            </a:r>
            <a:r>
              <a:rPr lang="en-US" dirty="0"/>
              <a:t> is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linear combination </a:t>
            </a:r>
            <a:r>
              <a:rPr lang="en-US" dirty="0"/>
              <a:t>of input variables</a:t>
            </a:r>
          </a:p>
        </p:txBody>
      </p:sp>
    </p:spTree>
    <p:extLst>
      <p:ext uri="{BB962C8B-B14F-4D97-AF65-F5344CB8AC3E}">
        <p14:creationId xmlns:p14="http://schemas.microsoft.com/office/powerpoint/2010/main" val="2003580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142BD-2085-4644-97D7-5C72A1101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55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95D2E-D39F-8C49-9E4A-9E32E0FBC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19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5FFBC-DBD7-2B42-A6C3-50DD7E19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82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5FFBC-DBD7-2B42-A6C3-50DD7E19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07EB0B-15D0-464F-9630-5BDEC293587C}"/>
              </a:ext>
            </a:extLst>
          </p:cNvPr>
          <p:cNvSpPr txBox="1"/>
          <p:nvPr/>
        </p:nvSpPr>
        <p:spPr>
          <a:xfrm>
            <a:off x="4228180" y="5311606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</a:t>
            </a:r>
            <a:r>
              <a:rPr lang="en-US" dirty="0"/>
              <a:t> = 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+ m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b="1" dirty="0"/>
              <a:t>y</a:t>
            </a:r>
            <a:r>
              <a:rPr lang="en-US" dirty="0"/>
              <a:t> + 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3C33F-639B-684E-BE2C-84312588D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25" b="29680"/>
          <a:stretch/>
        </p:blipFill>
        <p:spPr>
          <a:xfrm>
            <a:off x="7653403" y="162839"/>
            <a:ext cx="4210152" cy="48225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8C8340-7E6D-B946-907A-6326323E72CC}"/>
              </a:ext>
            </a:extLst>
          </p:cNvPr>
          <p:cNvSpPr/>
          <p:nvPr/>
        </p:nvSpPr>
        <p:spPr>
          <a:xfrm>
            <a:off x="10869391" y="1678672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F9A8B3-51E0-8A49-B3F6-44654E82F1B9}"/>
              </a:ext>
            </a:extLst>
          </p:cNvPr>
          <p:cNvSpPr/>
          <p:nvPr/>
        </p:nvSpPr>
        <p:spPr>
          <a:xfrm>
            <a:off x="9196827" y="512694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18B9D3-3F87-0144-9C54-50C9DED6F645}"/>
              </a:ext>
            </a:extLst>
          </p:cNvPr>
          <p:cNvSpPr/>
          <p:nvPr/>
        </p:nvSpPr>
        <p:spPr>
          <a:xfrm>
            <a:off x="7205845" y="3244334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68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5FFBC-DBD7-2B42-A6C3-50DD7E19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07EB0B-15D0-464F-9630-5BDEC293587C}"/>
              </a:ext>
            </a:extLst>
          </p:cNvPr>
          <p:cNvSpPr txBox="1"/>
          <p:nvPr/>
        </p:nvSpPr>
        <p:spPr>
          <a:xfrm>
            <a:off x="4228180" y="5311606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</a:t>
            </a:r>
            <a:r>
              <a:rPr lang="en-US" dirty="0"/>
              <a:t> = 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+ m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b="1" dirty="0"/>
              <a:t>y</a:t>
            </a:r>
            <a:r>
              <a:rPr lang="en-US" dirty="0"/>
              <a:t> + 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3C33F-639B-684E-BE2C-84312588D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25" b="29680"/>
          <a:stretch/>
        </p:blipFill>
        <p:spPr>
          <a:xfrm>
            <a:off x="7653403" y="162839"/>
            <a:ext cx="4210152" cy="48225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8C8340-7E6D-B946-907A-6326323E72CC}"/>
              </a:ext>
            </a:extLst>
          </p:cNvPr>
          <p:cNvSpPr/>
          <p:nvPr/>
        </p:nvSpPr>
        <p:spPr>
          <a:xfrm>
            <a:off x="10869391" y="1678672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F9A8B3-51E0-8A49-B3F6-44654E82F1B9}"/>
              </a:ext>
            </a:extLst>
          </p:cNvPr>
          <p:cNvSpPr/>
          <p:nvPr/>
        </p:nvSpPr>
        <p:spPr>
          <a:xfrm>
            <a:off x="9196827" y="512694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18B9D3-3F87-0144-9C54-50C9DED6F645}"/>
              </a:ext>
            </a:extLst>
          </p:cNvPr>
          <p:cNvSpPr/>
          <p:nvPr/>
        </p:nvSpPr>
        <p:spPr>
          <a:xfrm>
            <a:off x="7205845" y="3244334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EA7A725-91DE-CF46-9E53-621170211EC2}"/>
              </a:ext>
            </a:extLst>
          </p:cNvPr>
          <p:cNvSpPr/>
          <p:nvPr/>
        </p:nvSpPr>
        <p:spPr>
          <a:xfrm>
            <a:off x="8911077" y="3244334"/>
            <a:ext cx="285750" cy="3000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1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Recap: evaluating performance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064" y="2230769"/>
            <a:ext cx="4644672" cy="33619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2264" y="1563349"/>
            <a:ext cx="549600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Split the data: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lvl="1"/>
            <a:r>
              <a:rPr lang="en-US" dirty="0"/>
              <a:t>	Training set / test set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Calculate appropriate metric e.g. sum squared error: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algn="ctr"/>
            <a:r>
              <a:rPr lang="en-US" dirty="0"/>
              <a:t>SSE = 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(</a:t>
            </a:r>
            <a:r>
              <a:rPr lang="en-US" dirty="0" err="1"/>
              <a:t>y</a:t>
            </a:r>
            <a:r>
              <a:rPr lang="en-US" baseline="-25000" dirty="0" err="1"/>
              <a:t>pred</a:t>
            </a:r>
            <a:r>
              <a:rPr lang="en-US" dirty="0"/>
              <a:t> –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  <a:r>
              <a:rPr lang="en-US" baseline="30000" dirty="0"/>
              <a:t>2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Use the SSE on test set to pick which model is the best model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Too simple a model won’t have the descriptive power to explain the observations 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underfitting</a:t>
            </a:r>
            <a:r>
              <a:rPr lang="en-US" dirty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Too complex a model will be able to describe the training data very well, but won’t  generalise to the test data 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overfitting</a:t>
            </a:r>
            <a:r>
              <a:rPr lang="en-US" dirty="0"/>
              <a:t>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B99F48-7E7F-F549-A209-5A167F73E2CF}"/>
              </a:ext>
            </a:extLst>
          </p:cNvPr>
          <p:cNvSpPr/>
          <p:nvPr/>
        </p:nvSpPr>
        <p:spPr>
          <a:xfrm>
            <a:off x="8510489" y="3859305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D9AA41-5823-6D45-93BE-9A9DB4CBF4FC}"/>
              </a:ext>
            </a:extLst>
          </p:cNvPr>
          <p:cNvSpPr/>
          <p:nvPr/>
        </p:nvSpPr>
        <p:spPr>
          <a:xfrm>
            <a:off x="9171652" y="349262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FE8BB2-3254-A04A-8C82-ABC353563294}"/>
              </a:ext>
            </a:extLst>
          </p:cNvPr>
          <p:cNvSpPr/>
          <p:nvPr/>
        </p:nvSpPr>
        <p:spPr>
          <a:xfrm>
            <a:off x="9979488" y="3852429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FF6C63F-AA45-6F47-997F-844DD70559DD}"/>
              </a:ext>
            </a:extLst>
          </p:cNvPr>
          <p:cNvSpPr/>
          <p:nvPr/>
        </p:nvSpPr>
        <p:spPr>
          <a:xfrm>
            <a:off x="10447001" y="3671383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28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9D1C64-1220-A349-8816-CC1557A93272}"/>
              </a:ext>
            </a:extLst>
          </p:cNvPr>
          <p:cNvGrpSpPr/>
          <p:nvPr/>
        </p:nvGrpSpPr>
        <p:grpSpPr>
          <a:xfrm>
            <a:off x="-878305" y="425300"/>
            <a:ext cx="5023680" cy="8050515"/>
            <a:chOff x="-878305" y="425300"/>
            <a:chExt cx="5023680" cy="805051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4"/>
            <a:stretch/>
          </p:blipFill>
          <p:spPr>
            <a:xfrm>
              <a:off x="-878305" y="425300"/>
              <a:ext cx="5023680" cy="8050515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254EC8-AB8B-4F4F-B65F-23126A2766B3}"/>
                </a:ext>
              </a:extLst>
            </p:cNvPr>
            <p:cNvSpPr/>
            <p:nvPr/>
          </p:nvSpPr>
          <p:spPr>
            <a:xfrm>
              <a:off x="3632781" y="36386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0BDEBE-1765-B34D-9A3F-F8F614A4DD63}"/>
                </a:ext>
              </a:extLst>
            </p:cNvPr>
            <p:cNvSpPr/>
            <p:nvPr/>
          </p:nvSpPr>
          <p:spPr>
            <a:xfrm>
              <a:off x="1943681" y="48578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5D2C388-52DD-4D43-BAB2-FE87A0C928A6}"/>
                </a:ext>
              </a:extLst>
            </p:cNvPr>
            <p:cNvSpPr/>
            <p:nvPr/>
          </p:nvSpPr>
          <p:spPr>
            <a:xfrm>
              <a:off x="1035631" y="426732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142601-755B-BB40-8EA8-F519948282D8}"/>
                </a:ext>
              </a:extLst>
            </p:cNvPr>
            <p:cNvSpPr/>
            <p:nvPr/>
          </p:nvSpPr>
          <p:spPr>
            <a:xfrm>
              <a:off x="3581981" y="415556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1974D0-63A8-8F46-8CA2-EF881598BE5F}"/>
                </a:ext>
              </a:extLst>
            </p:cNvPr>
            <p:cNvSpPr/>
            <p:nvPr/>
          </p:nvSpPr>
          <p:spPr>
            <a:xfrm>
              <a:off x="2534231" y="52388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00DB025C-38B7-0F4A-8518-A4FF68408A15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Evaluating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1676527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38200" y="-28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What is linear regression?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5051" y="3343133"/>
            <a:ext cx="114618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Find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linear</a:t>
            </a:r>
            <a:r>
              <a:rPr lang="en-US" sz="2400" dirty="0"/>
              <a:t> relationships between an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observation variable </a:t>
            </a:r>
            <a:r>
              <a:rPr lang="en-US" sz="2400" dirty="0"/>
              <a:t>and several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explanatory variables</a:t>
            </a:r>
            <a:r>
              <a:rPr lang="en-US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Allow us to make predictions at new locations (forecasting and decision making)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Allow us to distinguish between models (model structure / understanding the system)</a:t>
            </a:r>
          </a:p>
        </p:txBody>
      </p:sp>
    </p:spTree>
    <p:extLst>
      <p:ext uri="{BB962C8B-B14F-4D97-AF65-F5344CB8AC3E}">
        <p14:creationId xmlns:p14="http://schemas.microsoft.com/office/powerpoint/2010/main" val="4050526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9D1C64-1220-A349-8816-CC1557A93272}"/>
              </a:ext>
            </a:extLst>
          </p:cNvPr>
          <p:cNvGrpSpPr/>
          <p:nvPr/>
        </p:nvGrpSpPr>
        <p:grpSpPr>
          <a:xfrm>
            <a:off x="-878305" y="425300"/>
            <a:ext cx="5023680" cy="8050515"/>
            <a:chOff x="-878305" y="425300"/>
            <a:chExt cx="5023680" cy="805051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4"/>
            <a:stretch/>
          </p:blipFill>
          <p:spPr>
            <a:xfrm>
              <a:off x="-878305" y="425300"/>
              <a:ext cx="5023680" cy="8050515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254EC8-AB8B-4F4F-B65F-23126A2766B3}"/>
                </a:ext>
              </a:extLst>
            </p:cNvPr>
            <p:cNvSpPr/>
            <p:nvPr/>
          </p:nvSpPr>
          <p:spPr>
            <a:xfrm>
              <a:off x="3632781" y="36386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0BDEBE-1765-B34D-9A3F-F8F614A4DD63}"/>
                </a:ext>
              </a:extLst>
            </p:cNvPr>
            <p:cNvSpPr/>
            <p:nvPr/>
          </p:nvSpPr>
          <p:spPr>
            <a:xfrm>
              <a:off x="1943681" y="48578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5D2C388-52DD-4D43-BAB2-FE87A0C928A6}"/>
                </a:ext>
              </a:extLst>
            </p:cNvPr>
            <p:cNvSpPr/>
            <p:nvPr/>
          </p:nvSpPr>
          <p:spPr>
            <a:xfrm>
              <a:off x="1035631" y="426732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142601-755B-BB40-8EA8-F519948282D8}"/>
                </a:ext>
              </a:extLst>
            </p:cNvPr>
            <p:cNvSpPr/>
            <p:nvPr/>
          </p:nvSpPr>
          <p:spPr>
            <a:xfrm>
              <a:off x="3581981" y="415556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1974D0-63A8-8F46-8CA2-EF881598BE5F}"/>
                </a:ext>
              </a:extLst>
            </p:cNvPr>
            <p:cNvSpPr/>
            <p:nvPr/>
          </p:nvSpPr>
          <p:spPr>
            <a:xfrm>
              <a:off x="2534231" y="52388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BDD1DAE-384D-7647-BC33-8B85E2D38A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9" r="15739"/>
          <a:stretch/>
        </p:blipFill>
        <p:spPr>
          <a:xfrm>
            <a:off x="4113290" y="424800"/>
            <a:ext cx="4228606" cy="80496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78C51B7-16F4-034F-8D47-08066D4B81C6}"/>
              </a:ext>
            </a:extLst>
          </p:cNvPr>
          <p:cNvSpPr/>
          <p:nvPr/>
        </p:nvSpPr>
        <p:spPr>
          <a:xfrm>
            <a:off x="7579141" y="36386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B4FAF29-D002-C34E-B596-ACD704F7B9C2}"/>
              </a:ext>
            </a:extLst>
          </p:cNvPr>
          <p:cNvSpPr/>
          <p:nvPr/>
        </p:nvSpPr>
        <p:spPr>
          <a:xfrm>
            <a:off x="5890041" y="48578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B25BB4-F54F-9F47-A634-7AF608160051}"/>
              </a:ext>
            </a:extLst>
          </p:cNvPr>
          <p:cNvSpPr/>
          <p:nvPr/>
        </p:nvSpPr>
        <p:spPr>
          <a:xfrm>
            <a:off x="4981991" y="426732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E90FF3-7C87-4E4A-908C-48B9E03607D1}"/>
              </a:ext>
            </a:extLst>
          </p:cNvPr>
          <p:cNvSpPr/>
          <p:nvPr/>
        </p:nvSpPr>
        <p:spPr>
          <a:xfrm>
            <a:off x="7528341" y="415556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C5B383C-C1C5-A84F-9412-14EBD0BFFEFE}"/>
              </a:ext>
            </a:extLst>
          </p:cNvPr>
          <p:cNvSpPr/>
          <p:nvPr/>
        </p:nvSpPr>
        <p:spPr>
          <a:xfrm>
            <a:off x="6480591" y="52388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20D6F1-941C-AC46-8611-1C589D07D3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2" r="14707"/>
          <a:stretch/>
        </p:blipFill>
        <p:spPr>
          <a:xfrm>
            <a:off x="8143867" y="424800"/>
            <a:ext cx="4048133" cy="80496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D5BA1DC-FBF6-3448-AD36-49905EE3B37F}"/>
              </a:ext>
            </a:extLst>
          </p:cNvPr>
          <p:cNvSpPr/>
          <p:nvPr/>
        </p:nvSpPr>
        <p:spPr>
          <a:xfrm>
            <a:off x="11365073" y="36386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6F93198-3B80-3B43-A5FC-9CFBF3524689}"/>
              </a:ext>
            </a:extLst>
          </p:cNvPr>
          <p:cNvSpPr/>
          <p:nvPr/>
        </p:nvSpPr>
        <p:spPr>
          <a:xfrm>
            <a:off x="9675973" y="48578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FE2F368-29D3-804E-A036-6F8236DB507A}"/>
              </a:ext>
            </a:extLst>
          </p:cNvPr>
          <p:cNvSpPr/>
          <p:nvPr/>
        </p:nvSpPr>
        <p:spPr>
          <a:xfrm>
            <a:off x="8767923" y="426732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F84BBCA-5DE0-9346-914F-5F9D0F0FD517}"/>
              </a:ext>
            </a:extLst>
          </p:cNvPr>
          <p:cNvSpPr/>
          <p:nvPr/>
        </p:nvSpPr>
        <p:spPr>
          <a:xfrm>
            <a:off x="11314273" y="415556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CDF3F4-7865-AD43-83B7-C2564B810A28}"/>
              </a:ext>
            </a:extLst>
          </p:cNvPr>
          <p:cNvSpPr/>
          <p:nvPr/>
        </p:nvSpPr>
        <p:spPr>
          <a:xfrm>
            <a:off x="10266523" y="52388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0DB025C-38B7-0F4A-8518-A4FF68408A15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Evaluating performance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C9BF7F0-A5FC-4B4C-9757-7C83BEC08A04}"/>
              </a:ext>
            </a:extLst>
          </p:cNvPr>
          <p:cNvCxnSpPr/>
          <p:nvPr/>
        </p:nvCxnSpPr>
        <p:spPr>
          <a:xfrm flipV="1">
            <a:off x="725327" y="3924300"/>
            <a:ext cx="3268823" cy="11239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577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00DB025C-38B7-0F4A-8518-A4FF68408A15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Some applications of regression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453EDA77-D4B8-8C46-87EB-AC03CD9EA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76" y="1558812"/>
            <a:ext cx="6732301" cy="2585106"/>
          </a:xfrm>
          <a:prstGeom prst="rect">
            <a:avLst/>
          </a:prstGeom>
        </p:spPr>
      </p:pic>
      <p:pic>
        <p:nvPicPr>
          <p:cNvPr id="26" name="Picture 25" descr="Map&#10;&#10;Description automatically generated">
            <a:extLst>
              <a:ext uri="{FF2B5EF4-FFF2-40B4-BE49-F238E27FC236}">
                <a16:creationId xmlns:a16="http://schemas.microsoft.com/office/drawing/2014/main" id="{A2DC4F2E-231D-2946-8205-93CB6927F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288" y="1742134"/>
            <a:ext cx="3513551" cy="4371025"/>
          </a:xfrm>
          <a:prstGeom prst="rect">
            <a:avLst/>
          </a:prstGeom>
        </p:spPr>
      </p:pic>
      <p:pic>
        <p:nvPicPr>
          <p:cNvPr id="28" name="Picture 27" descr="Chart, histogram&#10;&#10;Description automatically generated">
            <a:extLst>
              <a:ext uri="{FF2B5EF4-FFF2-40B4-BE49-F238E27FC236}">
                <a16:creationId xmlns:a16="http://schemas.microsoft.com/office/drawing/2014/main" id="{B88456D8-B71B-A046-91F9-532C7F162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264" y="4677687"/>
            <a:ext cx="5928287" cy="18525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D061C17-2484-5743-B2B1-3794B3796535}"/>
              </a:ext>
            </a:extLst>
          </p:cNvPr>
          <p:cNvSpPr/>
          <p:nvPr/>
        </p:nvSpPr>
        <p:spPr>
          <a:xfrm>
            <a:off x="1390389" y="4677687"/>
            <a:ext cx="200416" cy="245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B8C2E6-3E10-9048-AD09-F8C8573841C2}"/>
              </a:ext>
            </a:extLst>
          </p:cNvPr>
          <p:cNvSpPr/>
          <p:nvPr/>
        </p:nvSpPr>
        <p:spPr>
          <a:xfrm>
            <a:off x="3625991" y="4624379"/>
            <a:ext cx="200416" cy="245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C95BA3-DAFE-6B49-8EE9-852A06EB8F58}"/>
              </a:ext>
            </a:extLst>
          </p:cNvPr>
          <p:cNvSpPr/>
          <p:nvPr/>
        </p:nvSpPr>
        <p:spPr>
          <a:xfrm>
            <a:off x="5770560" y="4656276"/>
            <a:ext cx="200416" cy="245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C268CB-5006-884E-B2D7-7A666B96BEB0}"/>
              </a:ext>
            </a:extLst>
          </p:cNvPr>
          <p:cNvSpPr txBox="1"/>
          <p:nvPr/>
        </p:nvSpPr>
        <p:spPr>
          <a:xfrm>
            <a:off x="1297172" y="1178775"/>
            <a:ext cx="362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 to control a robot’s movement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F94B60-377D-7843-ABF6-25CF975B67CD}"/>
              </a:ext>
            </a:extLst>
          </p:cNvPr>
          <p:cNvSpPr txBox="1"/>
          <p:nvPr/>
        </p:nvSpPr>
        <p:spPr>
          <a:xfrm>
            <a:off x="7960288" y="1310632"/>
            <a:ext cx="359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 predictions and forecasting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FAB20E-A065-6845-B441-6116898813C1}"/>
              </a:ext>
            </a:extLst>
          </p:cNvPr>
          <p:cNvSpPr txBox="1"/>
          <p:nvPr/>
        </p:nvSpPr>
        <p:spPr>
          <a:xfrm>
            <a:off x="2584240" y="4409465"/>
            <a:ext cx="2920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Rediscovering laws of physics</a:t>
            </a:r>
          </a:p>
        </p:txBody>
      </p:sp>
    </p:spTree>
    <p:extLst>
      <p:ext uri="{BB962C8B-B14F-4D97-AF65-F5344CB8AC3E}">
        <p14:creationId xmlns:p14="http://schemas.microsoft.com/office/powerpoint/2010/main" val="2833440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33"/>
          <a:stretch/>
        </p:blipFill>
        <p:spPr>
          <a:xfrm>
            <a:off x="3838132" y="996846"/>
            <a:ext cx="9144000" cy="3364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552" y="4621270"/>
            <a:ext cx="2034711" cy="20347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1663" y="816093"/>
            <a:ext cx="4460357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/>
              <a:t>In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Section 10.1 </a:t>
            </a:r>
            <a:r>
              <a:rPr lang="en-US" sz="2000" dirty="0"/>
              <a:t>we use linear regression to analyse </a:t>
            </a:r>
            <a:r>
              <a:rPr lang="en-US" sz="2000" i="1" dirty="0"/>
              <a:t>Arabidopsis thaliana</a:t>
            </a:r>
            <a:r>
              <a:rPr lang="en-US" sz="2000" dirty="0"/>
              <a:t> gene expression time series data following inoculation with the necrotrophic fungus </a:t>
            </a:r>
            <a:r>
              <a:rPr lang="en-US" sz="2000" i="1" dirty="0"/>
              <a:t>Botrytis cinerea</a:t>
            </a:r>
          </a:p>
          <a:p>
            <a:pPr marL="457200" indent="-457200">
              <a:buFont typeface="Arial" charset="0"/>
              <a:buChar char="•"/>
            </a:pPr>
            <a:endParaRPr lang="en-US" sz="2000" i="1" dirty="0"/>
          </a:p>
          <a:p>
            <a:pPr lvl="1"/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BBD601-B188-F84E-ABA2-A27581A594E8}"/>
              </a:ext>
            </a:extLst>
          </p:cNvPr>
          <p:cNvSpPr/>
          <p:nvPr/>
        </p:nvSpPr>
        <p:spPr>
          <a:xfrm>
            <a:off x="5167423" y="1605516"/>
            <a:ext cx="127591" cy="12759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82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1663" y="816093"/>
            <a:ext cx="4460357" cy="657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/>
              <a:t>In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Section 10.1 </a:t>
            </a:r>
            <a:r>
              <a:rPr lang="en-US" sz="2000" dirty="0"/>
              <a:t>we use linear regression to analyse </a:t>
            </a:r>
            <a:r>
              <a:rPr lang="en-US" sz="2000" i="1" dirty="0"/>
              <a:t>Arabidopsis thaliana</a:t>
            </a:r>
            <a:r>
              <a:rPr lang="en-US" sz="2000" dirty="0"/>
              <a:t> gene expression time series data following inoculation with the necrotrophic fungus </a:t>
            </a:r>
            <a:r>
              <a:rPr lang="en-US" sz="2000" i="1" dirty="0"/>
              <a:t>Botrytis cinerea</a:t>
            </a:r>
          </a:p>
          <a:p>
            <a:pPr marL="457200" indent="-457200">
              <a:buFont typeface="Arial" charset="0"/>
              <a:buChar char="•"/>
            </a:pPr>
            <a:endParaRPr lang="en-US" sz="2000" i="1" dirty="0"/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Open task. Look at the data!</a:t>
            </a:r>
          </a:p>
          <a:p>
            <a:pPr marL="914400" lvl="1" indent="-457200">
              <a:buFont typeface="Arial" charset="0"/>
              <a:buChar char="•"/>
            </a:pPr>
            <a:endParaRPr lang="en-US" sz="2000" dirty="0"/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Fit a simple linear regression model</a:t>
            </a:r>
          </a:p>
          <a:p>
            <a:pPr marL="914400" lvl="1" indent="-457200">
              <a:buFont typeface="Arial" charset="0"/>
              <a:buChar char="•"/>
            </a:pPr>
            <a:endParaRPr lang="en-US" sz="2000" dirty="0"/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Predict values at intermediate locations</a:t>
            </a:r>
          </a:p>
          <a:p>
            <a:pPr marL="914400" lvl="1" indent="-457200">
              <a:buFont typeface="Arial" charset="0"/>
              <a:buChar char="•"/>
            </a:pPr>
            <a:endParaRPr lang="en-US" sz="2000" dirty="0"/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Fit more complex models</a:t>
            </a:r>
          </a:p>
          <a:p>
            <a:pPr marL="914400" lvl="1" indent="-457200">
              <a:buFont typeface="Arial" charset="0"/>
              <a:buChar char="•"/>
            </a:pPr>
            <a:endParaRPr lang="en-US" sz="2000" dirty="0"/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Use sum squared errors on held out data to identify the best model</a:t>
            </a:r>
          </a:p>
          <a:p>
            <a:pPr lvl="1"/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E1AD1C-3D7B-5A45-B2CA-6F42094F2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8" r="50227" b="3"/>
          <a:stretch/>
        </p:blipFill>
        <p:spPr>
          <a:xfrm>
            <a:off x="5214302" y="4595103"/>
            <a:ext cx="6686614" cy="18056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BB5642-0F81-F74D-A210-34A86765C56F}"/>
              </a:ext>
            </a:extLst>
          </p:cNvPr>
          <p:cNvSpPr txBox="1"/>
          <p:nvPr/>
        </p:nvSpPr>
        <p:spPr>
          <a:xfrm>
            <a:off x="6829425" y="6216134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CF7B9-390D-F244-96FF-6EF9B96C5BE6}"/>
              </a:ext>
            </a:extLst>
          </p:cNvPr>
          <p:cNvSpPr txBox="1"/>
          <p:nvPr/>
        </p:nvSpPr>
        <p:spPr>
          <a:xfrm rot="16200000" flipH="1">
            <a:off x="4058007" y="4715484"/>
            <a:ext cx="188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 marker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AB95B7-ABE0-B345-873E-BBAE78B56898}"/>
              </a:ext>
            </a:extLst>
          </p:cNvPr>
          <p:cNvSpPr/>
          <p:nvPr/>
        </p:nvSpPr>
        <p:spPr>
          <a:xfrm>
            <a:off x="4998918" y="1702893"/>
            <a:ext cx="66866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dirty="0"/>
              <a:t>Main task</a:t>
            </a:r>
            <a:r>
              <a:rPr lang="en-US" sz="2000" dirty="0"/>
              <a:t>: (as  a team) identify an interesting looking gene and use linear models to understand (quantify) the </a:t>
            </a:r>
            <a:r>
              <a:rPr lang="en-US" sz="2000" dirty="0" err="1"/>
              <a:t>behaviour</a:t>
            </a:r>
            <a:r>
              <a:rPr lang="en-US" sz="2000" dirty="0"/>
              <a:t> over time. Write one or two paragraphs about the dataset and the methods you have used (as though you were writing a methods section for a paper)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Stop at section 10.2</a:t>
            </a:r>
          </a:p>
        </p:txBody>
      </p:sp>
    </p:spTree>
    <p:extLst>
      <p:ext uri="{BB962C8B-B14F-4D97-AF65-F5344CB8AC3E}">
        <p14:creationId xmlns:p14="http://schemas.microsoft.com/office/powerpoint/2010/main" val="4129389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1773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40320" y="2581892"/>
            <a:ext cx="37493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Logistic regression</a:t>
            </a:r>
            <a:endParaRPr lang="en-US" sz="3200" b="1" dirty="0"/>
          </a:p>
          <a:p>
            <a:endParaRPr lang="en-US" sz="1600" dirty="0"/>
          </a:p>
          <a:p>
            <a:r>
              <a:rPr lang="en-US" sz="1600" dirty="0"/>
              <a:t>Is there a relationship between a dinosaur’s size and its (sub)order? Can we predict the  the dinosaurs order given just measurement of its size?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51" y="2116773"/>
            <a:ext cx="3593230" cy="30667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895" y="4983885"/>
            <a:ext cx="1754175" cy="912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507" y="5140945"/>
            <a:ext cx="2286000" cy="88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43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"/>
          <a:stretch/>
        </p:blipFill>
        <p:spPr>
          <a:xfrm>
            <a:off x="510486" y="1235137"/>
            <a:ext cx="5146158" cy="36274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19785" y="1629827"/>
            <a:ext cx="51461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Explanator variable </a:t>
            </a:r>
            <a:r>
              <a:rPr lang="en-US" b="1" dirty="0"/>
              <a:t>x</a:t>
            </a:r>
            <a:r>
              <a:rPr lang="en-US" dirty="0"/>
              <a:t> is continuous but we have binary valued outputs, </a:t>
            </a:r>
            <a:r>
              <a:rPr lang="en-US" b="1" dirty="0"/>
              <a:t>y</a:t>
            </a:r>
          </a:p>
          <a:p>
            <a:endParaRPr lang="en-US" dirty="0"/>
          </a:p>
          <a:p>
            <a:r>
              <a:rPr lang="en-US" dirty="0"/>
              <a:t>Linear (polynomial) regression is no good!</a:t>
            </a:r>
          </a:p>
          <a:p>
            <a:endParaRPr lang="en-US" dirty="0"/>
          </a:p>
          <a:p>
            <a:r>
              <a:rPr lang="en-US" dirty="0"/>
              <a:t>Need a model that correctly accounts for the type of data we have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43200" y="4401879"/>
            <a:ext cx="1339702" cy="46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027693-499A-A348-B969-FCA83ABECEEF}"/>
              </a:ext>
            </a:extLst>
          </p:cNvPr>
          <p:cNvSpPr txBox="1"/>
          <p:nvPr/>
        </p:nvSpPr>
        <p:spPr>
          <a:xfrm>
            <a:off x="2366727" y="4298461"/>
            <a:ext cx="171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Dinosaur weight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B6D9B-0119-754C-B44E-FFCA229451E9}"/>
              </a:ext>
            </a:extLst>
          </p:cNvPr>
          <p:cNvSpPr txBox="1"/>
          <p:nvPr/>
        </p:nvSpPr>
        <p:spPr>
          <a:xfrm rot="16200000">
            <a:off x="149327" y="2347703"/>
            <a:ext cx="105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Suborder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986092-865B-1A42-93C7-127FD65425CB}"/>
              </a:ext>
            </a:extLst>
          </p:cNvPr>
          <p:cNvSpPr/>
          <p:nvPr/>
        </p:nvSpPr>
        <p:spPr>
          <a:xfrm>
            <a:off x="814136" y="1848678"/>
            <a:ext cx="438194" cy="1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89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26" y="1497435"/>
            <a:ext cx="2728892" cy="916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05" y="4251032"/>
            <a:ext cx="3592118" cy="10442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8922956" y="2942361"/>
            <a:ext cx="1118156" cy="926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10198872" y="2952932"/>
            <a:ext cx="1720745" cy="9260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72852" y="4519293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75655" y="1622444"/>
            <a:ext cx="172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probability of success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7720" y="3269970"/>
            <a:ext cx="115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for x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15609" y="5012955"/>
            <a:ext cx="5655493" cy="137565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15609" y="5620639"/>
            <a:ext cx="5804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lrfit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train(y ~ ., data, method="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glm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", family="binomial")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2587" y="5129672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1096100"/>
            <a:ext cx="5320355" cy="38560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743200" y="4401879"/>
            <a:ext cx="1339702" cy="46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7C2619-0F81-C747-9672-505F5B34D9D0}"/>
              </a:ext>
            </a:extLst>
          </p:cNvPr>
          <p:cNvSpPr/>
          <p:nvPr/>
        </p:nvSpPr>
        <p:spPr>
          <a:xfrm>
            <a:off x="814136" y="1848678"/>
            <a:ext cx="438194" cy="1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014F-405E-0C4E-AB45-2E9F0BD6D04C}"/>
              </a:ext>
            </a:extLst>
          </p:cNvPr>
          <p:cNvSpPr/>
          <p:nvPr/>
        </p:nvSpPr>
        <p:spPr>
          <a:xfrm>
            <a:off x="6572916" y="5700780"/>
            <a:ext cx="5541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Using held out data find parameters that </a:t>
            </a:r>
            <a:r>
              <a:rPr lang="en-US" dirty="0" err="1"/>
              <a:t>maximises</a:t>
            </a:r>
            <a:r>
              <a:rPr lang="en-US" dirty="0"/>
              <a:t> this</a:t>
            </a:r>
          </a:p>
          <a:p>
            <a:r>
              <a:rPr lang="en-US" dirty="0"/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1256417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26" y="1497435"/>
            <a:ext cx="2728892" cy="916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05" y="4251032"/>
            <a:ext cx="3592118" cy="10442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8922956" y="2942361"/>
            <a:ext cx="1118156" cy="926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10198872" y="2952932"/>
            <a:ext cx="1720745" cy="9260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72852" y="4519293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75655" y="1622444"/>
            <a:ext cx="172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probability of success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7720" y="3269970"/>
            <a:ext cx="115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for 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014F-405E-0C4E-AB45-2E9F0BD6D04C}"/>
              </a:ext>
            </a:extLst>
          </p:cNvPr>
          <p:cNvSpPr/>
          <p:nvPr/>
        </p:nvSpPr>
        <p:spPr>
          <a:xfrm>
            <a:off x="6572916" y="5700780"/>
            <a:ext cx="5541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Using held out data find parameters that </a:t>
            </a:r>
            <a:r>
              <a:rPr lang="en-US" dirty="0" err="1"/>
              <a:t>maximises</a:t>
            </a:r>
            <a:r>
              <a:rPr lang="en-US" dirty="0"/>
              <a:t> this</a:t>
            </a:r>
          </a:p>
          <a:p>
            <a:r>
              <a:rPr lang="en-US" dirty="0"/>
              <a:t>likelihood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7C83C1-C6E4-F146-8BAF-23C2F879A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420" y="25636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44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26" y="1497435"/>
            <a:ext cx="2728892" cy="916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05" y="4251032"/>
            <a:ext cx="3592118" cy="10442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8922956" y="2942361"/>
            <a:ext cx="1118156" cy="926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10198872" y="2952932"/>
            <a:ext cx="1720745" cy="9260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72852" y="4519293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75655" y="1622444"/>
            <a:ext cx="172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probability of success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7720" y="3269970"/>
            <a:ext cx="115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for 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014F-405E-0C4E-AB45-2E9F0BD6D04C}"/>
              </a:ext>
            </a:extLst>
          </p:cNvPr>
          <p:cNvSpPr/>
          <p:nvPr/>
        </p:nvSpPr>
        <p:spPr>
          <a:xfrm>
            <a:off x="6572916" y="5700780"/>
            <a:ext cx="5541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Using held out data find parameters that </a:t>
            </a:r>
            <a:r>
              <a:rPr lang="en-US" dirty="0" err="1"/>
              <a:t>maximises</a:t>
            </a:r>
            <a:r>
              <a:rPr lang="en-US" dirty="0"/>
              <a:t> this</a:t>
            </a:r>
          </a:p>
          <a:p>
            <a:r>
              <a:rPr lang="en-US" dirty="0"/>
              <a:t>likelihood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190329-63BC-864B-98D1-E8B608024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34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7097752" y="1393399"/>
            <a:ext cx="3685078" cy="3482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72" y="4983254"/>
            <a:ext cx="1915855" cy="124479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BB3F410-2A98-354D-9367-49540C7DC079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linear regression?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1EB01-C672-3D42-B231-167A7BC5859A}"/>
              </a:ext>
            </a:extLst>
          </p:cNvPr>
          <p:cNvSpPr txBox="1"/>
          <p:nvPr/>
        </p:nvSpPr>
        <p:spPr>
          <a:xfrm>
            <a:off x="558326" y="2114013"/>
            <a:ext cx="58684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Find a relationship between a dinosaur’s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height </a:t>
            </a:r>
            <a:r>
              <a:rPr lang="en-US" sz="2400" dirty="0"/>
              <a:t>and and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weight</a:t>
            </a:r>
          </a:p>
          <a:p>
            <a:pPr lvl="1"/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Both the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observation variable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explanatory variables</a:t>
            </a:r>
            <a:r>
              <a:rPr lang="en-US" sz="2400" dirty="0"/>
              <a:t> are continuous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An increment in </a:t>
            </a:r>
            <a:r>
              <a:rPr lang="en-US" sz="2400" b="1" dirty="0"/>
              <a:t>x</a:t>
            </a:r>
            <a:r>
              <a:rPr lang="en-US" sz="2400" dirty="0"/>
              <a:t> results in a predictable change in </a:t>
            </a:r>
            <a:r>
              <a:rPr lang="en-US" sz="2400" b="1" dirty="0"/>
              <a:t>y</a:t>
            </a:r>
            <a:r>
              <a:rPr lang="en-US" sz="2400" dirty="0"/>
              <a:t> (does not change as a function of y)</a:t>
            </a:r>
          </a:p>
        </p:txBody>
      </p:sp>
    </p:spTree>
    <p:extLst>
      <p:ext uri="{BB962C8B-B14F-4D97-AF65-F5344CB8AC3E}">
        <p14:creationId xmlns:p14="http://schemas.microsoft.com/office/powerpoint/2010/main" val="633253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26" y="1497435"/>
            <a:ext cx="2728892" cy="916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05" y="4251032"/>
            <a:ext cx="3592118" cy="10442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8922956" y="2942361"/>
            <a:ext cx="1118156" cy="926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10198872" y="2952932"/>
            <a:ext cx="1720745" cy="9260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72852" y="4519293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75655" y="1622444"/>
            <a:ext cx="172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probability of success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7720" y="3269970"/>
            <a:ext cx="115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for 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014F-405E-0C4E-AB45-2E9F0BD6D04C}"/>
              </a:ext>
            </a:extLst>
          </p:cNvPr>
          <p:cNvSpPr/>
          <p:nvPr/>
        </p:nvSpPr>
        <p:spPr>
          <a:xfrm>
            <a:off x="6572916" y="5700780"/>
            <a:ext cx="5541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Using held out data find parameters that </a:t>
            </a:r>
            <a:r>
              <a:rPr lang="en-US" dirty="0" err="1"/>
              <a:t>maximises</a:t>
            </a:r>
            <a:r>
              <a:rPr lang="en-US" dirty="0"/>
              <a:t> this</a:t>
            </a:r>
          </a:p>
          <a:p>
            <a:r>
              <a:rPr lang="en-US" dirty="0"/>
              <a:t>likelihood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403F06-9EB7-044D-B564-0DEA37CE2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C6CF787-A55B-A541-AF26-D781A7581F02}"/>
              </a:ext>
            </a:extLst>
          </p:cNvPr>
          <p:cNvSpPr/>
          <p:nvPr/>
        </p:nvSpPr>
        <p:spPr>
          <a:xfrm>
            <a:off x="2635671" y="1921685"/>
            <a:ext cx="155376" cy="1622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0D117A-0DF0-5946-B6BD-83D64C277F81}"/>
              </a:ext>
            </a:extLst>
          </p:cNvPr>
          <p:cNvCxnSpPr>
            <a:cxnSpLocks/>
          </p:cNvCxnSpPr>
          <p:nvPr/>
        </p:nvCxnSpPr>
        <p:spPr>
          <a:xfrm flipH="1">
            <a:off x="2713359" y="2084109"/>
            <a:ext cx="8577" cy="1281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3B118C-3A66-5F4F-9D69-E20493A34389}"/>
              </a:ext>
            </a:extLst>
          </p:cNvPr>
          <p:cNvCxnSpPr>
            <a:cxnSpLocks/>
          </p:cNvCxnSpPr>
          <p:nvPr/>
        </p:nvCxnSpPr>
        <p:spPr>
          <a:xfrm>
            <a:off x="2105247" y="3364022"/>
            <a:ext cx="6166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D4A912-A56F-354F-B50A-27F4095FD019}"/>
              </a:ext>
            </a:extLst>
          </p:cNvPr>
          <p:cNvSpPr txBox="1"/>
          <p:nvPr/>
        </p:nvSpPr>
        <p:spPr>
          <a:xfrm>
            <a:off x="431132" y="3085304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=1) = 0.51</a:t>
            </a:r>
          </a:p>
        </p:txBody>
      </p:sp>
    </p:spTree>
    <p:extLst>
      <p:ext uri="{BB962C8B-B14F-4D97-AF65-F5344CB8AC3E}">
        <p14:creationId xmlns:p14="http://schemas.microsoft.com/office/powerpoint/2010/main" val="3944991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26" y="1497435"/>
            <a:ext cx="2728892" cy="916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05" y="4251032"/>
            <a:ext cx="3592118" cy="10442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8922956" y="2942361"/>
            <a:ext cx="1118156" cy="926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10198872" y="2952932"/>
            <a:ext cx="1720745" cy="9260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72852" y="4519293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75655" y="1622444"/>
            <a:ext cx="172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probability of success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7720" y="3269970"/>
            <a:ext cx="115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for 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014F-405E-0C4E-AB45-2E9F0BD6D04C}"/>
              </a:ext>
            </a:extLst>
          </p:cNvPr>
          <p:cNvSpPr/>
          <p:nvPr/>
        </p:nvSpPr>
        <p:spPr>
          <a:xfrm>
            <a:off x="6572916" y="5700780"/>
            <a:ext cx="5541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Using held out data find parameters that </a:t>
            </a:r>
            <a:r>
              <a:rPr lang="en-US" dirty="0" err="1"/>
              <a:t>maximises</a:t>
            </a:r>
            <a:r>
              <a:rPr lang="en-US" dirty="0"/>
              <a:t> this</a:t>
            </a:r>
          </a:p>
          <a:p>
            <a:r>
              <a:rPr lang="en-US" dirty="0"/>
              <a:t>likelihood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403F06-9EB7-044D-B564-0DEA37CE2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C6CF787-A55B-A541-AF26-D781A7581F02}"/>
              </a:ext>
            </a:extLst>
          </p:cNvPr>
          <p:cNvSpPr/>
          <p:nvPr/>
        </p:nvSpPr>
        <p:spPr>
          <a:xfrm>
            <a:off x="3025530" y="1921685"/>
            <a:ext cx="155376" cy="1622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0D117A-0DF0-5946-B6BD-83D64C277F81}"/>
              </a:ext>
            </a:extLst>
          </p:cNvPr>
          <p:cNvCxnSpPr>
            <a:cxnSpLocks/>
          </p:cNvCxnSpPr>
          <p:nvPr/>
        </p:nvCxnSpPr>
        <p:spPr>
          <a:xfrm>
            <a:off x="3103218" y="2083982"/>
            <a:ext cx="0" cy="142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3B118C-3A66-5F4F-9D69-E20493A34389}"/>
              </a:ext>
            </a:extLst>
          </p:cNvPr>
          <p:cNvCxnSpPr>
            <a:cxnSpLocks/>
          </p:cNvCxnSpPr>
          <p:nvPr/>
        </p:nvCxnSpPr>
        <p:spPr>
          <a:xfrm flipV="1">
            <a:off x="2098158" y="2214032"/>
            <a:ext cx="1005060" cy="12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D4A912-A56F-354F-B50A-27F4095FD019}"/>
              </a:ext>
            </a:extLst>
          </p:cNvPr>
          <p:cNvSpPr txBox="1"/>
          <p:nvPr/>
        </p:nvSpPr>
        <p:spPr>
          <a:xfrm>
            <a:off x="320270" y="2048452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=1) = 0.91</a:t>
            </a:r>
          </a:p>
        </p:txBody>
      </p:sp>
    </p:spTree>
    <p:extLst>
      <p:ext uri="{BB962C8B-B14F-4D97-AF65-F5344CB8AC3E}">
        <p14:creationId xmlns:p14="http://schemas.microsoft.com/office/powerpoint/2010/main" val="883719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26" y="1497435"/>
            <a:ext cx="2728892" cy="916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05" y="4251032"/>
            <a:ext cx="3592118" cy="10442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8922956" y="2942361"/>
            <a:ext cx="1118156" cy="926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10198872" y="2952932"/>
            <a:ext cx="1720745" cy="9260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72852" y="4519293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75655" y="1622444"/>
            <a:ext cx="172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probability of success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7720" y="3269970"/>
            <a:ext cx="115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for 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014F-405E-0C4E-AB45-2E9F0BD6D04C}"/>
              </a:ext>
            </a:extLst>
          </p:cNvPr>
          <p:cNvSpPr/>
          <p:nvPr/>
        </p:nvSpPr>
        <p:spPr>
          <a:xfrm>
            <a:off x="6572916" y="5700780"/>
            <a:ext cx="5541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Using held out data find parameters that </a:t>
            </a:r>
            <a:r>
              <a:rPr lang="en-US" dirty="0" err="1"/>
              <a:t>maximises</a:t>
            </a:r>
            <a:r>
              <a:rPr lang="en-US" dirty="0"/>
              <a:t> this</a:t>
            </a:r>
          </a:p>
          <a:p>
            <a:r>
              <a:rPr lang="en-US" dirty="0"/>
              <a:t>likelihood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403F06-9EB7-044D-B564-0DEA37CE2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C6CF787-A55B-A541-AF26-D781A7581F02}"/>
              </a:ext>
            </a:extLst>
          </p:cNvPr>
          <p:cNvSpPr/>
          <p:nvPr/>
        </p:nvSpPr>
        <p:spPr>
          <a:xfrm>
            <a:off x="3025530" y="1921685"/>
            <a:ext cx="155376" cy="1622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0D117A-0DF0-5946-B6BD-83D64C277F81}"/>
              </a:ext>
            </a:extLst>
          </p:cNvPr>
          <p:cNvCxnSpPr>
            <a:cxnSpLocks/>
          </p:cNvCxnSpPr>
          <p:nvPr/>
        </p:nvCxnSpPr>
        <p:spPr>
          <a:xfrm>
            <a:off x="3103218" y="2083982"/>
            <a:ext cx="0" cy="142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3B118C-3A66-5F4F-9D69-E20493A34389}"/>
              </a:ext>
            </a:extLst>
          </p:cNvPr>
          <p:cNvCxnSpPr>
            <a:cxnSpLocks/>
          </p:cNvCxnSpPr>
          <p:nvPr/>
        </p:nvCxnSpPr>
        <p:spPr>
          <a:xfrm flipV="1">
            <a:off x="2098158" y="2214032"/>
            <a:ext cx="1005060" cy="12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D4A912-A56F-354F-B50A-27F4095FD019}"/>
              </a:ext>
            </a:extLst>
          </p:cNvPr>
          <p:cNvSpPr txBox="1"/>
          <p:nvPr/>
        </p:nvSpPr>
        <p:spPr>
          <a:xfrm>
            <a:off x="320270" y="2048452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=1) = 0.91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4F620-E646-F14E-AEBD-C5230ADB97DB}"/>
              </a:ext>
            </a:extLst>
          </p:cNvPr>
          <p:cNvSpPr txBox="1"/>
          <p:nvPr/>
        </p:nvSpPr>
        <p:spPr>
          <a:xfrm>
            <a:off x="5353477" y="7076144"/>
            <a:ext cx="3579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 and value of beta0 and beta1 what’s the probability we see the sequence of data </a:t>
            </a:r>
            <a:r>
              <a:rPr lang="en-US" b="1" dirty="0"/>
              <a:t>y</a:t>
            </a:r>
            <a:r>
              <a:rPr lang="en-US" dirty="0"/>
              <a:t> = (y</a:t>
            </a:r>
            <a:r>
              <a:rPr lang="en-US" baseline="-25000" dirty="0"/>
              <a:t>1</a:t>
            </a:r>
            <a:r>
              <a:rPr lang="en-US" dirty="0"/>
              <a:t>,…,</a:t>
            </a:r>
            <a:r>
              <a:rPr lang="en-US" dirty="0" err="1"/>
              <a:t>y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98C200-AFAF-284A-9A13-5AF28983E43F}"/>
              </a:ext>
            </a:extLst>
          </p:cNvPr>
          <p:cNvSpPr txBox="1"/>
          <p:nvPr/>
        </p:nvSpPr>
        <p:spPr>
          <a:xfrm>
            <a:off x="1766500" y="5295301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 = </a:t>
            </a:r>
            <a:r>
              <a:rPr lang="en-US" dirty="0"/>
              <a:t>(x</a:t>
            </a:r>
            <a:r>
              <a:rPr lang="en-US" baseline="-25000" dirty="0"/>
              <a:t>1</a:t>
            </a:r>
            <a:r>
              <a:rPr lang="en-US" dirty="0"/>
              <a:t>,  x</a:t>
            </a:r>
            <a:r>
              <a:rPr lang="en-US" baseline="-25000" dirty="0"/>
              <a:t>2</a:t>
            </a:r>
            <a:r>
              <a:rPr lang="en-US" dirty="0"/>
              <a:t>,  x</a:t>
            </a:r>
            <a:r>
              <a:rPr lang="en-US" baseline="-25000" dirty="0"/>
              <a:t>3</a:t>
            </a:r>
            <a:r>
              <a:rPr lang="en-US" dirty="0"/>
              <a:t>,  …,  x</a:t>
            </a:r>
            <a:r>
              <a:rPr lang="en-US" baseline="-25000" dirty="0"/>
              <a:t>n-1</a:t>
            </a:r>
            <a:r>
              <a:rPr lang="en-US" dirty="0"/>
              <a:t>, 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CF5AF5-1CE3-2041-B04A-9681317A4EF6}"/>
              </a:ext>
            </a:extLst>
          </p:cNvPr>
          <p:cNvSpPr txBox="1"/>
          <p:nvPr/>
        </p:nvSpPr>
        <p:spPr>
          <a:xfrm>
            <a:off x="1766500" y="5907509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</a:t>
            </a:r>
            <a:r>
              <a:rPr lang="en-US" dirty="0"/>
              <a:t> = (0,   0,   1,   …,   1,     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1923D1-6478-B74A-9AAB-CC3D845828EA}"/>
              </a:ext>
            </a:extLst>
          </p:cNvPr>
          <p:cNvSpPr txBox="1"/>
          <p:nvPr/>
        </p:nvSpPr>
        <p:spPr>
          <a:xfrm>
            <a:off x="757489" y="6409798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</a:t>
            </a:r>
            <a:r>
              <a:rPr lang="en-US" dirty="0"/>
              <a:t> = p(y</a:t>
            </a:r>
            <a:r>
              <a:rPr lang="en-US" baseline="-25000" dirty="0"/>
              <a:t>1</a:t>
            </a:r>
            <a:r>
              <a:rPr lang="en-US" dirty="0"/>
              <a:t>=0) * p(y</a:t>
            </a:r>
            <a:r>
              <a:rPr lang="en-US" baseline="-25000" dirty="0"/>
              <a:t>2</a:t>
            </a:r>
            <a:r>
              <a:rPr lang="en-US" dirty="0"/>
              <a:t>=0) * p(y</a:t>
            </a:r>
            <a:r>
              <a:rPr lang="en-US" baseline="-25000" dirty="0"/>
              <a:t>3</a:t>
            </a:r>
            <a:r>
              <a:rPr lang="en-US" dirty="0"/>
              <a:t>=1) * … * p(</a:t>
            </a:r>
            <a:r>
              <a:rPr lang="en-US" dirty="0" err="1"/>
              <a:t>y</a:t>
            </a:r>
            <a:r>
              <a:rPr lang="en-US" baseline="-25000" dirty="0" err="1"/>
              <a:t>n</a:t>
            </a:r>
            <a:r>
              <a:rPr lang="en-US" dirty="0"/>
              <a:t>=1) * p(</a:t>
            </a:r>
            <a:r>
              <a:rPr lang="en-US" dirty="0" err="1"/>
              <a:t>y</a:t>
            </a:r>
            <a:r>
              <a:rPr lang="en-US" baseline="-25000" dirty="0" err="1"/>
              <a:t>n</a:t>
            </a:r>
            <a:r>
              <a:rPr lang="en-US" dirty="0"/>
              <a:t>=1 )</a:t>
            </a:r>
          </a:p>
        </p:txBody>
      </p:sp>
    </p:spTree>
    <p:extLst>
      <p:ext uri="{BB962C8B-B14F-4D97-AF65-F5344CB8AC3E}">
        <p14:creationId xmlns:p14="http://schemas.microsoft.com/office/powerpoint/2010/main" val="2269864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26" y="1497435"/>
            <a:ext cx="2728892" cy="916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05" y="4251032"/>
            <a:ext cx="3592118" cy="10442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8922956" y="2942361"/>
            <a:ext cx="1118156" cy="926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10198872" y="2952932"/>
            <a:ext cx="1720745" cy="9260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72852" y="4519293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75655" y="1622444"/>
            <a:ext cx="172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probability of success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7720" y="3269970"/>
            <a:ext cx="115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for 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014F-405E-0C4E-AB45-2E9F0BD6D04C}"/>
              </a:ext>
            </a:extLst>
          </p:cNvPr>
          <p:cNvSpPr/>
          <p:nvPr/>
        </p:nvSpPr>
        <p:spPr>
          <a:xfrm>
            <a:off x="6572916" y="5700780"/>
            <a:ext cx="5541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Using held out data find parameters that </a:t>
            </a:r>
            <a:r>
              <a:rPr lang="en-US" dirty="0" err="1"/>
              <a:t>maximises</a:t>
            </a:r>
            <a:r>
              <a:rPr lang="en-US" dirty="0"/>
              <a:t> this</a:t>
            </a:r>
          </a:p>
          <a:p>
            <a:r>
              <a:rPr lang="en-US" dirty="0"/>
              <a:t>likelihood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D10116-CA75-5541-B2B1-31262BA30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90A01B-7CB6-F847-9F67-4E65932F3563}"/>
              </a:ext>
            </a:extLst>
          </p:cNvPr>
          <p:cNvSpPr txBox="1"/>
          <p:nvPr/>
        </p:nvSpPr>
        <p:spPr>
          <a:xfrm>
            <a:off x="1844489" y="5700780"/>
            <a:ext cx="357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values for betas?</a:t>
            </a:r>
          </a:p>
        </p:txBody>
      </p:sp>
    </p:spTree>
    <p:extLst>
      <p:ext uri="{BB962C8B-B14F-4D97-AF65-F5344CB8AC3E}">
        <p14:creationId xmlns:p14="http://schemas.microsoft.com/office/powerpoint/2010/main" val="1263341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26" y="1497435"/>
            <a:ext cx="2728892" cy="916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05" y="4251032"/>
            <a:ext cx="3592118" cy="10442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8922956" y="2942361"/>
            <a:ext cx="1118156" cy="926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10198872" y="2952932"/>
            <a:ext cx="1720745" cy="9260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72852" y="4519293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75655" y="1622444"/>
            <a:ext cx="172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probability of success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7720" y="3269970"/>
            <a:ext cx="115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for 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014F-405E-0C4E-AB45-2E9F0BD6D04C}"/>
              </a:ext>
            </a:extLst>
          </p:cNvPr>
          <p:cNvSpPr/>
          <p:nvPr/>
        </p:nvSpPr>
        <p:spPr>
          <a:xfrm>
            <a:off x="6572916" y="5700780"/>
            <a:ext cx="5541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Using held out data find parameters that </a:t>
            </a:r>
            <a:r>
              <a:rPr lang="en-US" dirty="0" err="1"/>
              <a:t>maximises</a:t>
            </a:r>
            <a:r>
              <a:rPr lang="en-US" dirty="0"/>
              <a:t> this</a:t>
            </a:r>
          </a:p>
          <a:p>
            <a:r>
              <a:rPr lang="en-US" dirty="0"/>
              <a:t>likelihood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CDF393-D512-EA49-B65E-6A0D2B77F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34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3408" y="-501935"/>
            <a:ext cx="108335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Recap: evaluating 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036" y="1327137"/>
            <a:ext cx="1134519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Output is a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0 </a:t>
            </a:r>
            <a:r>
              <a:rPr lang="en-US" sz="2000" dirty="0"/>
              <a:t>or a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1</a:t>
            </a:r>
            <a:r>
              <a:rPr lang="en-US" sz="2000" dirty="0"/>
              <a:t>. Evaluating using sum of squared error is a poor choice for performance. 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Count number of correct/incorrect classifications.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True positive</a:t>
            </a:r>
            <a:r>
              <a:rPr lang="en-US" sz="2000" dirty="0"/>
              <a:t>: Predict y = 1, observation y = 1.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True negative</a:t>
            </a:r>
            <a:r>
              <a:rPr lang="en-US" sz="2000" dirty="0"/>
              <a:t>: Predict y = 0, observation y = 0.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False positive</a:t>
            </a:r>
            <a:r>
              <a:rPr lang="en-US" sz="2000" dirty="0"/>
              <a:t>: Predict y = 1, observation y = 0.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False negative</a:t>
            </a:r>
            <a:r>
              <a:rPr lang="en-US" sz="2000" dirty="0"/>
              <a:t>: Predict y = 0, observation y = 1.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  <a:p>
            <a:pPr lvl="1"/>
            <a:r>
              <a:rPr lang="en-US" sz="2000" dirty="0"/>
              <a:t>Plot false positive rate 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FPR</a:t>
            </a:r>
            <a:r>
              <a:rPr lang="en-US" sz="2000" dirty="0"/>
              <a:t>) versus true positive rate 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TPR</a:t>
            </a:r>
            <a:r>
              <a:rPr lang="en-US" sz="2000" dirty="0"/>
              <a:t>):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	TPR = TP/(TP+FN)</a:t>
            </a:r>
          </a:p>
          <a:p>
            <a:pPr lvl="1"/>
            <a:r>
              <a:rPr lang="en-US" sz="2000" dirty="0"/>
              <a:t>	FPR = FP/(FP+TN)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Area under the curve (AUC)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Precision-recall (PR) curve</a:t>
            </a:r>
          </a:p>
        </p:txBody>
      </p:sp>
    </p:spTree>
    <p:extLst>
      <p:ext uri="{BB962C8B-B14F-4D97-AF65-F5344CB8AC3E}">
        <p14:creationId xmlns:p14="http://schemas.microsoft.com/office/powerpoint/2010/main" val="173415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33"/>
          <a:stretch/>
        </p:blipFill>
        <p:spPr>
          <a:xfrm>
            <a:off x="3838132" y="996846"/>
            <a:ext cx="9144000" cy="3364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644" y="4491554"/>
            <a:ext cx="2034711" cy="20347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3895" y="1613843"/>
            <a:ext cx="4460357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/>
              <a:t>As well as measuring gene expression we also have a measure of infection status (binary data)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Use logistic regression to look for marker genes that are indicative of infection status 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Section 10.2</a:t>
            </a:r>
            <a:r>
              <a:rPr lang="en-US" sz="2000" dirty="0"/>
              <a:t>)</a:t>
            </a:r>
          </a:p>
          <a:p>
            <a:pPr marL="914400" lvl="1" indent="-457200">
              <a:buFont typeface="Arial" charset="0"/>
              <a:buChar char="•"/>
            </a:pPr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98500-3EFD-7344-B047-1C48663D87DE}"/>
              </a:ext>
            </a:extLst>
          </p:cNvPr>
          <p:cNvSpPr/>
          <p:nvPr/>
        </p:nvSpPr>
        <p:spPr>
          <a:xfrm>
            <a:off x="862264" y="4246188"/>
            <a:ext cx="3834427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Main task</a:t>
            </a:r>
            <a:r>
              <a:rPr lang="en-US" sz="2000" dirty="0"/>
              <a:t>: As before the main task is to use logistic regression to identify marker genes predictive of infection status. Write what what you did</a:t>
            </a:r>
          </a:p>
          <a:p>
            <a:pPr marL="914400" lvl="1" indent="-457200">
              <a:buFont typeface="Arial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054233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0"/>
            <a:ext cx="4324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78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80"/>
          <a:stretch/>
        </p:blipFill>
        <p:spPr>
          <a:xfrm>
            <a:off x="429287" y="1663675"/>
            <a:ext cx="5822551" cy="473345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(Bayesian) polynomial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58" t="10690" b="5416"/>
          <a:stretch/>
        </p:blipFill>
        <p:spPr>
          <a:xfrm>
            <a:off x="7527670" y="1663675"/>
            <a:ext cx="2913500" cy="241278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550684" y="4174545"/>
            <a:ext cx="5407401" cy="2052468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784599" y="4669381"/>
            <a:ext cx="54074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lmfit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&lt;- lm(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y~poly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x,degree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=4),           		 data)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simulate  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coef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(sim(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lmfit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paramsamp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&lt;- head(simulate,10)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19187" y="4219745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</p:spTree>
    <p:extLst>
      <p:ext uri="{BB962C8B-B14F-4D97-AF65-F5344CB8AC3E}">
        <p14:creationId xmlns:p14="http://schemas.microsoft.com/office/powerpoint/2010/main" val="14189736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1" t="50720" b="21175"/>
          <a:stretch/>
        </p:blipFill>
        <p:spPr>
          <a:xfrm>
            <a:off x="531270" y="2232835"/>
            <a:ext cx="8761586" cy="310470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683434" y="2509281"/>
            <a:ext cx="3508566" cy="2551814"/>
            <a:chOff x="8683434" y="2381693"/>
            <a:chExt cx="3508566" cy="255181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7" t="77383" r="62122" b="-483"/>
            <a:stretch/>
          </p:blipFill>
          <p:spPr>
            <a:xfrm>
              <a:off x="8683434" y="2381693"/>
              <a:ext cx="3508566" cy="2551814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8846288" y="2381693"/>
              <a:ext cx="446568" cy="55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Hyperparameters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2264" y="5337542"/>
            <a:ext cx="57256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marginal likelihood to select optimal hyperparameters: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Grid search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Gradient optimisation</a:t>
            </a:r>
          </a:p>
        </p:txBody>
      </p:sp>
    </p:spTree>
    <p:extLst>
      <p:ext uri="{BB962C8B-B14F-4D97-AF65-F5344CB8AC3E}">
        <p14:creationId xmlns:p14="http://schemas.microsoft.com/office/powerpoint/2010/main" val="737350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7097752" y="1393399"/>
            <a:ext cx="3685078" cy="3482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72" y="4983254"/>
            <a:ext cx="1915855" cy="124479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BB3F410-2A98-354D-9367-49540C7DC079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linear regression?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1EB01-C672-3D42-B231-167A7BC5859A}"/>
              </a:ext>
            </a:extLst>
          </p:cNvPr>
          <p:cNvSpPr txBox="1"/>
          <p:nvPr/>
        </p:nvSpPr>
        <p:spPr>
          <a:xfrm>
            <a:off x="266218" y="1820000"/>
            <a:ext cx="67252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Find a relationship between a dinosaur’s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height </a:t>
            </a:r>
            <a:r>
              <a:rPr lang="en-US" sz="2400" dirty="0"/>
              <a:t>(x variable)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/>
              <a:t>and and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weight </a:t>
            </a:r>
            <a:r>
              <a:rPr lang="en-US" sz="2400" dirty="0"/>
              <a:t>(y variable)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Learning from a set of labelled data: (</a:t>
            </a:r>
            <a:r>
              <a:rPr lang="en-US" sz="2400" b="1" dirty="0"/>
              <a:t>x</a:t>
            </a:r>
            <a:r>
              <a:rPr lang="en-US" sz="2400" dirty="0"/>
              <a:t>, </a:t>
            </a:r>
            <a:r>
              <a:rPr lang="en-US" sz="2400" b="1" dirty="0"/>
              <a:t>y</a:t>
            </a:r>
            <a:r>
              <a:rPr lang="en-US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3"/>
            <a:r>
              <a:rPr lang="en-US" sz="2400" dirty="0"/>
              <a:t>Supervised learning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we quantify this relationship?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0578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6096000" y="957991"/>
            <a:ext cx="5986809" cy="5657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355" y="1704718"/>
            <a:ext cx="1273211" cy="8272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BB3F410-2A98-354D-9367-49540C7DC079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linear regression?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3ED52B-AD78-784B-9820-0C4FEF70F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010" y="3230597"/>
            <a:ext cx="1442835" cy="560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669E14-88B7-AA43-A7E3-C82C096350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572" y="4065923"/>
            <a:ext cx="958901" cy="4986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C3B7FC-0F30-3844-A9C4-F8389643BC04}"/>
              </a:ext>
            </a:extLst>
          </p:cNvPr>
          <p:cNvSpPr/>
          <p:nvPr/>
        </p:nvSpPr>
        <p:spPr>
          <a:xfrm>
            <a:off x="2241185" y="3167390"/>
            <a:ext cx="17091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y = </a:t>
            </a:r>
            <a:r>
              <a:rPr lang="en-US" sz="2800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x +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A62497-4361-0D45-A3DC-5DC385364DC6}"/>
              </a:ext>
            </a:extLst>
          </p:cNvPr>
          <p:cNvSpPr/>
          <p:nvPr/>
        </p:nvSpPr>
        <p:spPr>
          <a:xfrm>
            <a:off x="0" y="2301133"/>
            <a:ext cx="57430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we quantify this relationship?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When m = 0 we have a flat 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When c = 0 we have a line that passes through (0,0).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1514B-2128-D44E-821D-46B79CCDE31C}"/>
              </a:ext>
            </a:extLst>
          </p:cNvPr>
          <p:cNvSpPr txBox="1"/>
          <p:nvPr/>
        </p:nvSpPr>
        <p:spPr>
          <a:xfrm>
            <a:off x="2512649" y="3627403"/>
            <a:ext cx="96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14558-A94C-8C49-A3E7-816663B933C7}"/>
              </a:ext>
            </a:extLst>
          </p:cNvPr>
          <p:cNvSpPr txBox="1"/>
          <p:nvPr/>
        </p:nvSpPr>
        <p:spPr>
          <a:xfrm>
            <a:off x="3289618" y="2950294"/>
            <a:ext cx="1034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intercept</a:t>
            </a:r>
          </a:p>
        </p:txBody>
      </p:sp>
    </p:spTree>
    <p:extLst>
      <p:ext uri="{BB962C8B-B14F-4D97-AF65-F5344CB8AC3E}">
        <p14:creationId xmlns:p14="http://schemas.microsoft.com/office/powerpoint/2010/main" val="81963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C3B7FC-0F30-3844-A9C4-F8389643BC04}"/>
              </a:ext>
            </a:extLst>
          </p:cNvPr>
          <p:cNvSpPr/>
          <p:nvPr/>
        </p:nvSpPr>
        <p:spPr>
          <a:xfrm>
            <a:off x="2241185" y="3167390"/>
            <a:ext cx="17091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y = </a:t>
            </a:r>
            <a:r>
              <a:rPr lang="en-US" sz="2800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x +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A62497-4361-0D45-A3DC-5DC385364DC6}"/>
              </a:ext>
            </a:extLst>
          </p:cNvPr>
          <p:cNvSpPr/>
          <p:nvPr/>
        </p:nvSpPr>
        <p:spPr>
          <a:xfrm>
            <a:off x="0" y="2301133"/>
            <a:ext cx="5743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we quantify this relationship?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2440E-CF37-4349-AC61-83C565059590}"/>
              </a:ext>
            </a:extLst>
          </p:cNvPr>
          <p:cNvCxnSpPr>
            <a:cxnSpLocks/>
          </p:cNvCxnSpPr>
          <p:nvPr/>
        </p:nvCxnSpPr>
        <p:spPr>
          <a:xfrm flipV="1">
            <a:off x="7594831" y="1510748"/>
            <a:ext cx="3783033" cy="3461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2C90ACA-F158-7D44-AC08-52DC6B9305AD}"/>
              </a:ext>
            </a:extLst>
          </p:cNvPr>
          <p:cNvSpPr/>
          <p:nvPr/>
        </p:nvSpPr>
        <p:spPr>
          <a:xfrm>
            <a:off x="1379208" y="4073679"/>
            <a:ext cx="3643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 = 0     </a:t>
            </a:r>
            <a:r>
              <a:rPr lang="en-US" sz="2400" dirty="0">
                <a:solidFill>
                  <a:srgbClr val="FF0000"/>
                </a:solidFill>
              </a:rPr>
              <a:t>m = (1000-0)/(25-0)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CA233D-01A0-1D42-A4AA-7C3498816392}"/>
              </a:ext>
            </a:extLst>
          </p:cNvPr>
          <p:cNvSpPr/>
          <p:nvPr/>
        </p:nvSpPr>
        <p:spPr>
          <a:xfrm>
            <a:off x="9301841" y="2798058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67B2A6-82F7-8D43-B4D0-04DC85F9ACFB}"/>
              </a:ext>
            </a:extLst>
          </p:cNvPr>
          <p:cNvCxnSpPr/>
          <p:nvPr/>
        </p:nvCxnSpPr>
        <p:spPr>
          <a:xfrm>
            <a:off x="11003280" y="1930400"/>
            <a:ext cx="0" cy="260494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6D2E22E-3851-4341-8B23-53A6E35C6F76}"/>
              </a:ext>
            </a:extLst>
          </p:cNvPr>
          <p:cNvCxnSpPr>
            <a:cxnSpLocks/>
          </p:cNvCxnSpPr>
          <p:nvPr/>
        </p:nvCxnSpPr>
        <p:spPr>
          <a:xfrm>
            <a:off x="8188960" y="4535344"/>
            <a:ext cx="2814320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08B8292-8F78-BE4B-8249-D80C4B7A6115}"/>
              </a:ext>
            </a:extLst>
          </p:cNvPr>
          <p:cNvSpPr/>
          <p:nvPr/>
        </p:nvSpPr>
        <p:spPr>
          <a:xfrm>
            <a:off x="7453606" y="4535344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66AD2DF-4CC5-E34E-A6DA-AF2A4BE85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6096000" y="957991"/>
            <a:ext cx="5986809" cy="565748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95B7C2B8-6917-7F47-9881-7D4DD53A5424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linear regression?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2502C3F-6B81-B84A-8CC2-42CDCC3CE240}"/>
              </a:ext>
            </a:extLst>
          </p:cNvPr>
          <p:cNvCxnSpPr>
            <a:cxnSpLocks/>
          </p:cNvCxnSpPr>
          <p:nvPr/>
        </p:nvCxnSpPr>
        <p:spPr>
          <a:xfrm flipV="1">
            <a:off x="7594831" y="1524000"/>
            <a:ext cx="3783033" cy="3447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428B4B6-4C94-684E-A387-843A5A0916F5}"/>
              </a:ext>
            </a:extLst>
          </p:cNvPr>
          <p:cNvSpPr/>
          <p:nvPr/>
        </p:nvSpPr>
        <p:spPr>
          <a:xfrm>
            <a:off x="2241185" y="4874319"/>
            <a:ext cx="18181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y = </a:t>
            </a:r>
            <a:r>
              <a:rPr lang="en-US" sz="2800" dirty="0">
                <a:solidFill>
                  <a:srgbClr val="FF0000"/>
                </a:solidFill>
              </a:rPr>
              <a:t>40</a:t>
            </a:r>
            <a:r>
              <a:rPr lang="en-US" sz="2800" dirty="0"/>
              <a:t> x +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81598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6096000" y="957991"/>
            <a:ext cx="5986809" cy="565748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BB3F410-2A98-354D-9367-49540C7DC079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linear regression?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A62497-4361-0D45-A3DC-5DC385364DC6}"/>
              </a:ext>
            </a:extLst>
          </p:cNvPr>
          <p:cNvSpPr/>
          <p:nvPr/>
        </p:nvSpPr>
        <p:spPr>
          <a:xfrm>
            <a:off x="0" y="2301133"/>
            <a:ext cx="5743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we quantify this relationship?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2440E-CF37-4349-AC61-83C565059590}"/>
              </a:ext>
            </a:extLst>
          </p:cNvPr>
          <p:cNvCxnSpPr>
            <a:cxnSpLocks/>
          </p:cNvCxnSpPr>
          <p:nvPr/>
        </p:nvCxnSpPr>
        <p:spPr>
          <a:xfrm flipV="1">
            <a:off x="7594831" y="1524000"/>
            <a:ext cx="3783033" cy="3447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B3C35E-889E-B942-8B3D-42C5AEB2744D}"/>
              </a:ext>
            </a:extLst>
          </p:cNvPr>
          <p:cNvCxnSpPr/>
          <p:nvPr/>
        </p:nvCxnSpPr>
        <p:spPr>
          <a:xfrm>
            <a:off x="10967326" y="1659509"/>
            <a:ext cx="0" cy="240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3EA39A8-6EB5-E544-B5A9-326EACD65D15}"/>
              </a:ext>
            </a:extLst>
          </p:cNvPr>
          <p:cNvCxnSpPr>
            <a:cxnSpLocks/>
          </p:cNvCxnSpPr>
          <p:nvPr/>
        </p:nvCxnSpPr>
        <p:spPr>
          <a:xfrm>
            <a:off x="10749153" y="2093495"/>
            <a:ext cx="0" cy="90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47363C-C5CD-144D-9A3B-2440822B657E}"/>
              </a:ext>
            </a:extLst>
          </p:cNvPr>
          <p:cNvCxnSpPr>
            <a:cxnSpLocks/>
          </p:cNvCxnSpPr>
          <p:nvPr/>
        </p:nvCxnSpPr>
        <p:spPr>
          <a:xfrm>
            <a:off x="9972716" y="2799928"/>
            <a:ext cx="0" cy="519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EB7EBA-D98F-B84F-8F26-685CD038C90C}"/>
              </a:ext>
            </a:extLst>
          </p:cNvPr>
          <p:cNvCxnSpPr>
            <a:cxnSpLocks/>
          </p:cNvCxnSpPr>
          <p:nvPr/>
        </p:nvCxnSpPr>
        <p:spPr>
          <a:xfrm>
            <a:off x="8296316" y="3996735"/>
            <a:ext cx="0" cy="339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3BD1EA-58E1-6F4E-9D40-FDD65222E2D8}"/>
              </a:ext>
            </a:extLst>
          </p:cNvPr>
          <p:cNvCxnSpPr>
            <a:cxnSpLocks/>
          </p:cNvCxnSpPr>
          <p:nvPr/>
        </p:nvCxnSpPr>
        <p:spPr>
          <a:xfrm>
            <a:off x="8208085" y="4422808"/>
            <a:ext cx="0" cy="426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6DD77D3-EF43-5145-8F42-01053D32153E}"/>
              </a:ext>
            </a:extLst>
          </p:cNvPr>
          <p:cNvSpPr/>
          <p:nvPr/>
        </p:nvSpPr>
        <p:spPr>
          <a:xfrm>
            <a:off x="731702" y="5764660"/>
            <a:ext cx="5011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Evaluate the error over the data points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E4FA6C-4ACE-A348-8256-56F93856F4C9}"/>
              </a:ext>
            </a:extLst>
          </p:cNvPr>
          <p:cNvSpPr/>
          <p:nvPr/>
        </p:nvSpPr>
        <p:spPr>
          <a:xfrm>
            <a:off x="2241185" y="3167390"/>
            <a:ext cx="17091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y = </a:t>
            </a:r>
            <a:r>
              <a:rPr lang="en-US" sz="2800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x +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2FE3E7-3E11-014B-A57D-87A35BA35668}"/>
              </a:ext>
            </a:extLst>
          </p:cNvPr>
          <p:cNvSpPr/>
          <p:nvPr/>
        </p:nvSpPr>
        <p:spPr>
          <a:xfrm>
            <a:off x="1379208" y="4073679"/>
            <a:ext cx="3643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 = 0     </a:t>
            </a:r>
            <a:r>
              <a:rPr lang="en-US" sz="2400" dirty="0">
                <a:solidFill>
                  <a:srgbClr val="FF0000"/>
                </a:solidFill>
              </a:rPr>
              <a:t>m = (1000-0)/(25-0)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8C51FE-68AC-0448-9656-97A3D8A2F765}"/>
              </a:ext>
            </a:extLst>
          </p:cNvPr>
          <p:cNvSpPr/>
          <p:nvPr/>
        </p:nvSpPr>
        <p:spPr>
          <a:xfrm>
            <a:off x="2241185" y="4874319"/>
            <a:ext cx="18181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y = </a:t>
            </a:r>
            <a:r>
              <a:rPr lang="en-US" sz="2800" dirty="0">
                <a:solidFill>
                  <a:srgbClr val="FF0000"/>
                </a:solidFill>
              </a:rPr>
              <a:t>40</a:t>
            </a:r>
            <a:r>
              <a:rPr lang="en-US" sz="2800" dirty="0"/>
              <a:t> x +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72894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F558DE-6001-E64D-9047-604226AAE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ABF377-C844-3C40-B7D9-389B5FC4B83E}"/>
              </a:ext>
            </a:extLst>
          </p:cNvPr>
          <p:cNvSpPr txBox="1"/>
          <p:nvPr/>
        </p:nvSpPr>
        <p:spPr>
          <a:xfrm rot="16200000">
            <a:off x="2768127" y="3147239"/>
            <a:ext cx="21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 variable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8DEDA5-076C-9043-B199-56980FB5292D}"/>
              </a:ext>
            </a:extLst>
          </p:cNvPr>
          <p:cNvSpPr txBox="1"/>
          <p:nvPr/>
        </p:nvSpPr>
        <p:spPr>
          <a:xfrm>
            <a:off x="4185801" y="5054011"/>
            <a:ext cx="20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Explanatory variable</a:t>
            </a:r>
          </a:p>
        </p:txBody>
      </p:sp>
    </p:spTree>
    <p:extLst>
      <p:ext uri="{BB962C8B-B14F-4D97-AF65-F5344CB8AC3E}">
        <p14:creationId xmlns:p14="http://schemas.microsoft.com/office/powerpoint/2010/main" val="2962365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8888</TotalTime>
  <Words>1561</Words>
  <Application>Microsoft Macintosh PowerPoint</Application>
  <PresentationFormat>Widescreen</PresentationFormat>
  <Paragraphs>265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Courier New</vt:lpstr>
      <vt:lpstr>Office Theme</vt:lpstr>
      <vt:lpstr>Linear regression and linear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Supervised learning</dc:title>
  <dc:creator>Dr C.A. Penfold</dc:creator>
  <cp:lastModifiedBy>Christopher Penfold</cp:lastModifiedBy>
  <cp:revision>240</cp:revision>
  <dcterms:created xsi:type="dcterms:W3CDTF">2017-09-27T18:23:23Z</dcterms:created>
  <dcterms:modified xsi:type="dcterms:W3CDTF">2021-11-28T14:12:08Z</dcterms:modified>
</cp:coreProperties>
</file>